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52" r:id="rId3"/>
    <p:sldId id="353" r:id="rId4"/>
    <p:sldId id="354" r:id="rId5"/>
    <p:sldId id="355" r:id="rId6"/>
    <p:sldId id="356" r:id="rId7"/>
    <p:sldId id="351" r:id="rId8"/>
    <p:sldId id="358" r:id="rId9"/>
    <p:sldId id="357" r:id="rId10"/>
    <p:sldId id="338" r:id="rId11"/>
    <p:sldId id="339" r:id="rId12"/>
    <p:sldId id="359" r:id="rId13"/>
    <p:sldId id="364" r:id="rId14"/>
    <p:sldId id="365" r:id="rId15"/>
    <p:sldId id="367" r:id="rId16"/>
    <p:sldId id="368" r:id="rId17"/>
    <p:sldId id="329" r:id="rId18"/>
    <p:sldId id="361" r:id="rId19"/>
    <p:sldId id="363" r:id="rId20"/>
    <p:sldId id="34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ko Green" initials="YG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DE8F9"/>
    <a:srgbClr val="CCFFCC"/>
    <a:srgbClr val="EA903A"/>
    <a:srgbClr val="9C240F"/>
    <a:srgbClr val="CB460F"/>
    <a:srgbClr val="FA5B36"/>
    <a:srgbClr val="0E4B91"/>
    <a:srgbClr val="18548A"/>
    <a:srgbClr val="15538C"/>
    <a:srgbClr val="0B2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3537" autoAdjust="0"/>
  </p:normalViewPr>
  <p:slideViewPr>
    <p:cSldViewPr snapToGrid="0" snapToObjects="1">
      <p:cViewPr varScale="1">
        <p:scale>
          <a:sx n="74" d="100"/>
          <a:sy n="74" d="100"/>
        </p:scale>
        <p:origin x="1272" y="90"/>
      </p:cViewPr>
      <p:guideLst>
        <p:guide orient="horz" pos="14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305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54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48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</a:t>
            </a:r>
            <a:r>
              <a:rPr lang="en-US" baseline="0" dirty="0" smtClean="0"/>
              <a:t> for different ways to display your data or text by using alternatives to simple bullets.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adjust the number in the arrow to text or another number, click on the text box around the number, revise.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add an arrow, click on the arrow, ensure the arrow is highlighted, COPY and PASTE and move to the desired placement, or DELETE if there are too many arrows.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06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To adjust the length of each colored bar, click the bar, ensuring the bar is highlighted, grab a corner and length or shorten, depending on your preference.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revise the type of timeline, revise the Month text boxes, all are editable.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adjust the size of the black timeline lines, use the same procedure used to revise the colored bars.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circles and text boxes beside the circles are also editable by clicking on the circle and/or text box.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47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To adjust the length of each colored bar, click the bar, ensuring the bar is highlighted, grab a corner and length or shorten, depending on your preference.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revise the type of timeline, revise the Month text boxes, all are editable.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 adjust the size of the black timeline lines, use the same procedure used to revise the colored bars.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circles and text boxes beside the circles are also editable by clicking on the circle and/or text box.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87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0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2110371"/>
            <a:ext cx="9198524" cy="4759071"/>
            <a:chOff x="0" y="2110371"/>
            <a:chExt cx="9198524" cy="4759071"/>
          </a:xfrm>
        </p:grpSpPr>
        <p:sp>
          <p:nvSpPr>
            <p:cNvPr id="3" name="Freeform 2"/>
            <p:cNvSpPr/>
            <p:nvPr userDrawn="1"/>
          </p:nvSpPr>
          <p:spPr>
            <a:xfrm>
              <a:off x="0" y="2110371"/>
              <a:ext cx="9198524" cy="4759071"/>
            </a:xfrm>
            <a:custGeom>
              <a:avLst/>
              <a:gdLst>
                <a:gd name="connsiteX0" fmla="*/ 0 w 9198524"/>
                <a:gd name="connsiteY0" fmla="*/ 0 h 5515904"/>
                <a:gd name="connsiteX1" fmla="*/ 9198524 w 9198524"/>
                <a:gd name="connsiteY1" fmla="*/ 3014506 h 5515904"/>
                <a:gd name="connsiteX2" fmla="*/ 9198524 w 9198524"/>
                <a:gd name="connsiteY2" fmla="*/ 5477421 h 5515904"/>
                <a:gd name="connsiteX3" fmla="*/ 0 w 9198524"/>
                <a:gd name="connsiteY3" fmla="*/ 5515904 h 5515904"/>
                <a:gd name="connsiteX4" fmla="*/ 0 w 9198524"/>
                <a:gd name="connsiteY4" fmla="*/ 0 h 5515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98524" h="5515904">
                  <a:moveTo>
                    <a:pt x="0" y="0"/>
                  </a:moveTo>
                  <a:lnTo>
                    <a:pt x="9198524" y="3014506"/>
                  </a:lnTo>
                  <a:lnTo>
                    <a:pt x="9198524" y="5477421"/>
                  </a:lnTo>
                  <a:lnTo>
                    <a:pt x="0" y="5515904"/>
                  </a:lnTo>
                  <a:cubicBezTo>
                    <a:pt x="4276" y="3685821"/>
                    <a:pt x="8553" y="1855738"/>
                    <a:pt x="0" y="0"/>
                  </a:cubicBezTo>
                  <a:close/>
                </a:path>
              </a:pathLst>
            </a:custGeom>
            <a:solidFill>
              <a:srgbClr val="1768B1">
                <a:alpha val="17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Freeform 3"/>
            <p:cNvSpPr/>
            <p:nvPr userDrawn="1"/>
          </p:nvSpPr>
          <p:spPr>
            <a:xfrm>
              <a:off x="1" y="3174865"/>
              <a:ext cx="9144000" cy="3694577"/>
            </a:xfrm>
            <a:custGeom>
              <a:avLst/>
              <a:gdLst>
                <a:gd name="connsiteX0" fmla="*/ 6029715 w 6029715"/>
                <a:gd name="connsiteY0" fmla="*/ 0 h 6875638"/>
                <a:gd name="connsiteX1" fmla="*/ 6029715 w 6029715"/>
                <a:gd name="connsiteY1" fmla="*/ 6875638 h 6875638"/>
                <a:gd name="connsiteX2" fmla="*/ 0 w 6029715"/>
                <a:gd name="connsiteY2" fmla="*/ 6875638 h 6875638"/>
                <a:gd name="connsiteX3" fmla="*/ 6029715 w 6029715"/>
                <a:gd name="connsiteY3" fmla="*/ 0 h 6875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29715" h="6875638">
                  <a:moveTo>
                    <a:pt x="6029715" y="0"/>
                  </a:moveTo>
                  <a:lnTo>
                    <a:pt x="6029715" y="6875638"/>
                  </a:lnTo>
                  <a:lnTo>
                    <a:pt x="0" y="6875638"/>
                  </a:lnTo>
                  <a:lnTo>
                    <a:pt x="6029715" y="0"/>
                  </a:lnTo>
                  <a:close/>
                </a:path>
              </a:pathLst>
            </a:custGeom>
            <a:solidFill>
              <a:srgbClr val="1768B1">
                <a:alpha val="16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dirty="0" smtClean="0">
                <a:solidFill>
                  <a:srgbClr val="FFFFFF"/>
                </a:solidFill>
                <a:latin typeface="Arial"/>
                <a:cs typeface="Arial"/>
              </a:rPr>
              <a:t>   |   </a:t>
            </a:r>
            <a:fld id="{D43A6F16-D3CF-4F46-B6D9-B3CAB1B87938}" type="slidenum">
              <a:rPr lang="en-US" sz="13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en-US" sz="13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0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72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0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dirty="0" smtClean="0">
                <a:solidFill>
                  <a:srgbClr val="FFFFFF"/>
                </a:solidFill>
                <a:latin typeface="Arial"/>
                <a:cs typeface="Arial"/>
              </a:rPr>
              <a:t>   |   </a:t>
            </a:r>
            <a:fld id="{D43A6F16-D3CF-4F46-B6D9-B3CAB1B87938}" type="slidenum">
              <a:rPr lang="en-US" sz="13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en-US" sz="13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308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12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00" b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US" sz="3500" b="1" dirty="0" smtClean="0">
                <a:latin typeface="Arial"/>
                <a:cs typeface="Arial"/>
              </a:rPr>
              <a:t>Name of an Agenda Item</a:t>
            </a:r>
          </a:p>
          <a:p>
            <a:r>
              <a:rPr lang="en-US" sz="3500" dirty="0" smtClean="0">
                <a:latin typeface="Arial"/>
                <a:cs typeface="Arial"/>
              </a:rPr>
              <a:t>Section Divider</a:t>
            </a:r>
            <a:endParaRPr lang="en-US" sz="3500" dirty="0">
              <a:latin typeface="Arial"/>
              <a:cs typeface="Arial"/>
            </a:endParaRP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00" b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US" sz="3500" b="1" dirty="0" smtClean="0">
                <a:latin typeface="Arial"/>
                <a:cs typeface="Arial"/>
              </a:rPr>
              <a:t>Name of an Agenda Item</a:t>
            </a:r>
          </a:p>
          <a:p>
            <a:r>
              <a:rPr lang="en-US" sz="3500" dirty="0" smtClean="0">
                <a:latin typeface="Arial"/>
                <a:cs typeface="Arial"/>
              </a:rPr>
              <a:t>Section Divider</a:t>
            </a:r>
            <a:endParaRPr lang="en-US" sz="3500" dirty="0">
              <a:latin typeface="Arial"/>
              <a:cs typeface="Arial"/>
            </a:endParaRPr>
          </a:p>
        </p:txBody>
      </p:sp>
      <p:pic>
        <p:nvPicPr>
          <p:cNvPr id="4" name="Picture 3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500" b="0" i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r>
              <a:rPr lang="en-US" sz="3500" b="1" dirty="0" smtClean="0">
                <a:latin typeface="Arial"/>
                <a:cs typeface="Arial"/>
              </a:rPr>
              <a:t>Name of an Agenda Item</a:t>
            </a:r>
          </a:p>
          <a:p>
            <a:r>
              <a:rPr lang="en-US" sz="3500" dirty="0" smtClean="0">
                <a:latin typeface="Arial"/>
                <a:cs typeface="Arial"/>
              </a:rPr>
              <a:t>Section Divider</a:t>
            </a:r>
            <a:endParaRPr lang="en-US" sz="3500" dirty="0">
              <a:latin typeface="Arial"/>
              <a:cs typeface="Arial"/>
            </a:endParaRP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3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4" r:id="rId4"/>
    <p:sldLayoutId id="2147483655" r:id="rId5"/>
    <p:sldLayoutId id="2147483663" r:id="rId6"/>
    <p:sldLayoutId id="2147483662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6115" y="4471954"/>
            <a:ext cx="5370060" cy="6143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700"/>
              </a:lnSpc>
            </a:pPr>
            <a:r>
              <a:rPr lang="en-US" sz="2400" dirty="0" smtClean="0">
                <a:solidFill>
                  <a:srgbClr val="FFFFFF"/>
                </a:solidFill>
                <a:latin typeface="Arial"/>
                <a:cs typeface="Arial"/>
              </a:rPr>
              <a:t>IANA Stewardship Transition Process </a:t>
            </a:r>
            <a:endParaRPr lang="en-US" sz="2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6114" y="5152820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Arial"/>
                <a:ea typeface="Wingdings"/>
                <a:cs typeface="Arial"/>
                <a:sym typeface="Wingdings"/>
              </a:rPr>
              <a:t>09 March 2016</a:t>
            </a:r>
            <a:endParaRPr lang="en-US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740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68237" y="2318600"/>
            <a:ext cx="8574904" cy="1536700"/>
            <a:chOff x="774700" y="1464339"/>
            <a:chExt cx="7553325" cy="1536700"/>
          </a:xfrm>
        </p:grpSpPr>
        <p:cxnSp>
          <p:nvCxnSpPr>
            <p:cNvPr id="46" name="Straight Connector 45"/>
            <p:cNvCxnSpPr/>
            <p:nvPr/>
          </p:nvCxnSpPr>
          <p:spPr bwMode="auto">
            <a:xfrm>
              <a:off x="774700" y="3001039"/>
              <a:ext cx="7553325" cy="0"/>
            </a:xfrm>
            <a:prstGeom prst="line">
              <a:avLst/>
            </a:prstGeom>
            <a:ln w="15875">
              <a:solidFill>
                <a:srgbClr val="0A304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 bwMode="auto">
            <a:xfrm>
              <a:off x="774700" y="2616864"/>
              <a:ext cx="7553325" cy="0"/>
            </a:xfrm>
            <a:prstGeom prst="line">
              <a:avLst/>
            </a:prstGeom>
            <a:ln w="15875">
              <a:solidFill>
                <a:srgbClr val="0A304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 bwMode="auto">
            <a:xfrm>
              <a:off x="774700" y="2234277"/>
              <a:ext cx="7553325" cy="0"/>
            </a:xfrm>
            <a:prstGeom prst="line">
              <a:avLst/>
            </a:prstGeom>
            <a:ln w="15875">
              <a:solidFill>
                <a:srgbClr val="0A304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 bwMode="auto">
            <a:xfrm>
              <a:off x="774700" y="1850102"/>
              <a:ext cx="7553325" cy="0"/>
            </a:xfrm>
            <a:prstGeom prst="line">
              <a:avLst/>
            </a:prstGeom>
            <a:ln w="15875">
              <a:solidFill>
                <a:srgbClr val="0A304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 bwMode="auto">
            <a:xfrm>
              <a:off x="774700" y="1464339"/>
              <a:ext cx="7471163" cy="0"/>
            </a:xfrm>
            <a:prstGeom prst="line">
              <a:avLst/>
            </a:prstGeom>
            <a:ln w="15875">
              <a:solidFill>
                <a:srgbClr val="0A304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68237" y="2060853"/>
            <a:ext cx="2569856" cy="24222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2916180" y="4260113"/>
            <a:ext cx="5726960" cy="0"/>
          </a:xfrm>
          <a:prstGeom prst="line">
            <a:avLst/>
          </a:prstGeom>
          <a:solidFill>
            <a:srgbClr val="C2C0C4"/>
          </a:solidFill>
          <a:ln w="22225">
            <a:solidFill>
              <a:srgbClr val="0A30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>
            <a:spLocks noChangeAspect="1"/>
          </p:cNvSpPr>
          <p:nvPr/>
        </p:nvSpPr>
        <p:spPr bwMode="auto">
          <a:xfrm>
            <a:off x="3101576" y="4212488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</a:endParaRPr>
          </a:p>
        </p:txBody>
      </p:sp>
      <p:sp>
        <p:nvSpPr>
          <p:cNvPr id="63" name="Rectangle 20"/>
          <p:cNvSpPr>
            <a:spLocks noChangeArrowheads="1"/>
          </p:cNvSpPr>
          <p:nvPr/>
        </p:nvSpPr>
        <p:spPr bwMode="auto">
          <a:xfrm>
            <a:off x="2916180" y="4382353"/>
            <a:ext cx="4667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Mar</a:t>
            </a:r>
          </a:p>
        </p:txBody>
      </p:sp>
      <p:sp>
        <p:nvSpPr>
          <p:cNvPr id="54" name="Oval 53"/>
          <p:cNvSpPr>
            <a:spLocks noChangeAspect="1"/>
          </p:cNvSpPr>
          <p:nvPr/>
        </p:nvSpPr>
        <p:spPr bwMode="auto">
          <a:xfrm>
            <a:off x="3867885" y="4212488"/>
            <a:ext cx="96837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</a:endParaRPr>
          </a:p>
        </p:txBody>
      </p:sp>
      <p:sp>
        <p:nvSpPr>
          <p:cNvPr id="64" name="Rectangle 102"/>
          <p:cNvSpPr>
            <a:spLocks noChangeArrowheads="1"/>
          </p:cNvSpPr>
          <p:nvPr/>
        </p:nvSpPr>
        <p:spPr bwMode="auto">
          <a:xfrm>
            <a:off x="3695576" y="4382353"/>
            <a:ext cx="4411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Apr</a:t>
            </a:r>
          </a:p>
        </p:txBody>
      </p:sp>
      <p:sp>
        <p:nvSpPr>
          <p:cNvPr id="55" name="Oval 54"/>
          <p:cNvSpPr>
            <a:spLocks noChangeAspect="1"/>
          </p:cNvSpPr>
          <p:nvPr/>
        </p:nvSpPr>
        <p:spPr bwMode="auto">
          <a:xfrm>
            <a:off x="4636947" y="4212488"/>
            <a:ext cx="96838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</a:endParaRPr>
          </a:p>
        </p:txBody>
      </p:sp>
      <p:sp>
        <p:nvSpPr>
          <p:cNvPr id="65" name="Rectangle 104"/>
          <p:cNvSpPr>
            <a:spLocks noChangeArrowheads="1"/>
          </p:cNvSpPr>
          <p:nvPr/>
        </p:nvSpPr>
        <p:spPr bwMode="auto">
          <a:xfrm>
            <a:off x="4453761" y="4382353"/>
            <a:ext cx="4667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May</a:t>
            </a:r>
          </a:p>
        </p:txBody>
      </p:sp>
      <p:sp>
        <p:nvSpPr>
          <p:cNvPr id="56" name="Oval 55"/>
          <p:cNvSpPr>
            <a:spLocks noChangeAspect="1"/>
          </p:cNvSpPr>
          <p:nvPr/>
        </p:nvSpPr>
        <p:spPr bwMode="auto">
          <a:xfrm>
            <a:off x="5414106" y="4212488"/>
            <a:ext cx="96837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</a:endParaRPr>
          </a:p>
        </p:txBody>
      </p:sp>
      <p:sp>
        <p:nvSpPr>
          <p:cNvPr id="66" name="Rectangle 105"/>
          <p:cNvSpPr>
            <a:spLocks noChangeArrowheads="1"/>
          </p:cNvSpPr>
          <p:nvPr/>
        </p:nvSpPr>
        <p:spPr bwMode="auto">
          <a:xfrm>
            <a:off x="5244006" y="4382353"/>
            <a:ext cx="4411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Jun</a:t>
            </a:r>
          </a:p>
        </p:txBody>
      </p:sp>
      <p:sp>
        <p:nvSpPr>
          <p:cNvPr id="59" name="Oval 58"/>
          <p:cNvSpPr>
            <a:spLocks noChangeAspect="1"/>
          </p:cNvSpPr>
          <p:nvPr/>
        </p:nvSpPr>
        <p:spPr bwMode="auto">
          <a:xfrm>
            <a:off x="7700261" y="4212488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69" name="Rectangle 108"/>
          <p:cNvSpPr>
            <a:spLocks noChangeArrowheads="1"/>
          </p:cNvSpPr>
          <p:nvPr/>
        </p:nvSpPr>
        <p:spPr bwMode="auto">
          <a:xfrm>
            <a:off x="7524486" y="4382353"/>
            <a:ext cx="4411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Sep</a:t>
            </a:r>
          </a:p>
        </p:txBody>
      </p:sp>
      <p:sp>
        <p:nvSpPr>
          <p:cNvPr id="58" name="Oval 57"/>
          <p:cNvSpPr>
            <a:spLocks noChangeAspect="1"/>
          </p:cNvSpPr>
          <p:nvPr/>
        </p:nvSpPr>
        <p:spPr bwMode="auto">
          <a:xfrm>
            <a:off x="6917936" y="4212488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70" name="Rectangle 109"/>
          <p:cNvSpPr>
            <a:spLocks noChangeArrowheads="1"/>
          </p:cNvSpPr>
          <p:nvPr/>
        </p:nvSpPr>
        <p:spPr bwMode="auto">
          <a:xfrm>
            <a:off x="6738678" y="4382353"/>
            <a:ext cx="4539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Aug</a:t>
            </a:r>
          </a:p>
        </p:txBody>
      </p:sp>
      <p:sp>
        <p:nvSpPr>
          <p:cNvPr id="57" name="Oval 56"/>
          <p:cNvSpPr>
            <a:spLocks noChangeAspect="1"/>
          </p:cNvSpPr>
          <p:nvPr/>
        </p:nvSpPr>
        <p:spPr bwMode="auto">
          <a:xfrm>
            <a:off x="6164451" y="4212488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71" name="Rectangle 110"/>
          <p:cNvSpPr>
            <a:spLocks noChangeArrowheads="1"/>
          </p:cNvSpPr>
          <p:nvPr/>
        </p:nvSpPr>
        <p:spPr bwMode="auto">
          <a:xfrm>
            <a:off x="6010579" y="4382353"/>
            <a:ext cx="4026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Jul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7192648" y="3780688"/>
            <a:ext cx="153182" cy="149225"/>
          </a:xfrm>
          <a:prstGeom prst="roundRect">
            <a:avLst>
              <a:gd name="adj" fmla="val 50000"/>
            </a:avLst>
          </a:prstGeom>
          <a:solidFill>
            <a:srgbClr val="DE6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6871189" y="3396513"/>
            <a:ext cx="254000" cy="150812"/>
          </a:xfrm>
          <a:prstGeom prst="roundRect">
            <a:avLst>
              <a:gd name="adj" fmla="val 50000"/>
            </a:avLst>
          </a:prstGeom>
          <a:solidFill>
            <a:srgbClr val="EB91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4228091" y="3013925"/>
            <a:ext cx="2643098" cy="149225"/>
          </a:xfrm>
          <a:prstGeom prst="roundRect">
            <a:avLst>
              <a:gd name="adj" fmla="val 50000"/>
            </a:avLst>
          </a:prstGeom>
          <a:solidFill>
            <a:srgbClr val="154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3992796" y="2639275"/>
            <a:ext cx="235295" cy="149225"/>
          </a:xfrm>
          <a:prstGeom prst="roundRect">
            <a:avLst>
              <a:gd name="adj" fmla="val 50000"/>
            </a:avLst>
          </a:prstGeom>
          <a:solidFill>
            <a:srgbClr val="1F6F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of </a:t>
            </a:r>
            <a:r>
              <a:rPr lang="en-US" dirty="0"/>
              <a:t>CSC </a:t>
            </a:r>
            <a:r>
              <a:rPr lang="en-US" dirty="0" smtClean="0"/>
              <a:t>Constitution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2994" y="2529837"/>
            <a:ext cx="1375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Source Sans Pro"/>
                <a:cs typeface="Source Sans Pro"/>
              </a:rPr>
              <a:t>ICANN outreach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72994" y="2938091"/>
            <a:ext cx="2236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Source Sans Pro"/>
                <a:cs typeface="Source Sans Pro"/>
              </a:rPr>
              <a:t>SO/ACs appoint candidates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72994" y="3229241"/>
            <a:ext cx="2305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Source Sans Pro"/>
                <a:cs typeface="Source Sans Pro"/>
              </a:rPr>
              <a:t>ICANN sends SO/AC selected </a:t>
            </a:r>
          </a:p>
          <a:p>
            <a:r>
              <a:rPr lang="en-US" sz="1400" dirty="0" smtClean="0">
                <a:latin typeface="Source Sans Pro"/>
                <a:cs typeface="Source Sans Pro"/>
              </a:rPr>
              <a:t>candidates to ccNSO/GNSO 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72994" y="3686568"/>
            <a:ext cx="1385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Source Sans Pro"/>
                <a:cs typeface="Source Sans Pro"/>
              </a:rPr>
              <a:t>CSC constituted</a:t>
            </a:r>
          </a:p>
        </p:txBody>
      </p:sp>
      <p:cxnSp>
        <p:nvCxnSpPr>
          <p:cNvPr id="97" name="Straight Connector 96"/>
          <p:cNvCxnSpPr>
            <a:endCxn id="98" idx="0"/>
          </p:cNvCxnSpPr>
          <p:nvPr/>
        </p:nvCxnSpPr>
        <p:spPr>
          <a:xfrm>
            <a:off x="7360507" y="1826914"/>
            <a:ext cx="0" cy="3332044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6836966" y="5158958"/>
            <a:ext cx="1047082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Source Sans Pro"/>
                <a:cs typeface="Source Sans Pro"/>
              </a:rPr>
              <a:t>Deadline</a:t>
            </a:r>
          </a:p>
        </p:txBody>
      </p:sp>
      <p:grpSp>
        <p:nvGrpSpPr>
          <p:cNvPr id="101" name="Group 100"/>
          <p:cNvGrpSpPr/>
          <p:nvPr/>
        </p:nvGrpSpPr>
        <p:grpSpPr>
          <a:xfrm>
            <a:off x="7139712" y="1638082"/>
            <a:ext cx="444500" cy="888741"/>
            <a:chOff x="7130532" y="1855702"/>
            <a:chExt cx="444500" cy="888741"/>
          </a:xfrm>
        </p:grpSpPr>
        <p:grpSp>
          <p:nvGrpSpPr>
            <p:cNvPr id="104" name="Group 103"/>
            <p:cNvGrpSpPr/>
            <p:nvPr/>
          </p:nvGrpSpPr>
          <p:grpSpPr>
            <a:xfrm>
              <a:off x="7130532" y="1855702"/>
              <a:ext cx="444500" cy="888741"/>
              <a:chOff x="7016750" y="1855702"/>
              <a:chExt cx="444500" cy="888741"/>
            </a:xfrm>
          </p:grpSpPr>
          <p:sp>
            <p:nvSpPr>
              <p:cNvPr id="108" name="Rectangle 107"/>
              <p:cNvSpPr/>
              <p:nvPr/>
            </p:nvSpPr>
            <p:spPr>
              <a:xfrm>
                <a:off x="7188200" y="1855702"/>
                <a:ext cx="101600" cy="615294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09" name="Flowchart: Connector 108"/>
              <p:cNvSpPr/>
              <p:nvPr/>
            </p:nvSpPr>
            <p:spPr>
              <a:xfrm>
                <a:off x="7016750" y="2299943"/>
                <a:ext cx="444500" cy="444500"/>
              </a:xfrm>
              <a:prstGeom prst="flowChartConnector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</p:grpSp>
        <p:sp>
          <p:nvSpPr>
            <p:cNvPr id="107" name="TextBox 106"/>
            <p:cNvSpPr txBox="1"/>
            <p:nvPr/>
          </p:nvSpPr>
          <p:spPr>
            <a:xfrm>
              <a:off x="7157857" y="2359826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15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8269329" y="1616612"/>
            <a:ext cx="444500" cy="888741"/>
            <a:chOff x="7130532" y="1855702"/>
            <a:chExt cx="444500" cy="888741"/>
          </a:xfrm>
        </p:grpSpPr>
        <p:grpSp>
          <p:nvGrpSpPr>
            <p:cNvPr id="111" name="Group 110"/>
            <p:cNvGrpSpPr/>
            <p:nvPr/>
          </p:nvGrpSpPr>
          <p:grpSpPr>
            <a:xfrm>
              <a:off x="7130532" y="1855702"/>
              <a:ext cx="444500" cy="888741"/>
              <a:chOff x="7016750" y="1855702"/>
              <a:chExt cx="444500" cy="888741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7188200" y="1855702"/>
                <a:ext cx="101600" cy="615294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14" name="Flowchart: Connector 113"/>
              <p:cNvSpPr/>
              <p:nvPr/>
            </p:nvSpPr>
            <p:spPr>
              <a:xfrm>
                <a:off x="7016750" y="2299943"/>
                <a:ext cx="444500" cy="444500"/>
              </a:xfrm>
              <a:prstGeom prst="flowChartConnector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</p:grpSp>
        <p:sp>
          <p:nvSpPr>
            <p:cNvPr id="112" name="TextBox 111"/>
            <p:cNvSpPr txBox="1"/>
            <p:nvPr/>
          </p:nvSpPr>
          <p:spPr>
            <a:xfrm>
              <a:off x="7157857" y="2359826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30</a:t>
              </a:r>
            </a:p>
          </p:txBody>
        </p:sp>
      </p:grpSp>
      <p:sp>
        <p:nvSpPr>
          <p:cNvPr id="115" name="Rectangle 114"/>
          <p:cNvSpPr/>
          <p:nvPr/>
        </p:nvSpPr>
        <p:spPr>
          <a:xfrm>
            <a:off x="7704354" y="1464318"/>
            <a:ext cx="1229703" cy="5382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Expiration of IANA contract</a:t>
            </a:r>
            <a:endParaRPr lang="en-US" sz="1400" dirty="0"/>
          </a:p>
        </p:txBody>
      </p:sp>
      <p:sp>
        <p:nvSpPr>
          <p:cNvPr id="116" name="Rectangle 115"/>
          <p:cNvSpPr/>
          <p:nvPr/>
        </p:nvSpPr>
        <p:spPr>
          <a:xfrm>
            <a:off x="5124190" y="1463958"/>
            <a:ext cx="2424670" cy="512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ICANN submits implementation report to NTIA</a:t>
            </a:r>
            <a:endParaRPr lang="en-US" sz="1400" dirty="0"/>
          </a:p>
        </p:txBody>
      </p:sp>
      <p:sp>
        <p:nvSpPr>
          <p:cNvPr id="118" name="Oval 117"/>
          <p:cNvSpPr>
            <a:spLocks noChangeAspect="1"/>
          </p:cNvSpPr>
          <p:nvPr/>
        </p:nvSpPr>
        <p:spPr bwMode="auto">
          <a:xfrm>
            <a:off x="8453029" y="4204316"/>
            <a:ext cx="96838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119" name="Rectangle 107"/>
          <p:cNvSpPr>
            <a:spLocks noChangeArrowheads="1"/>
          </p:cNvSpPr>
          <p:nvPr/>
        </p:nvSpPr>
        <p:spPr bwMode="auto">
          <a:xfrm>
            <a:off x="8287474" y="4374181"/>
            <a:ext cx="4283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Oct</a:t>
            </a:r>
          </a:p>
        </p:txBody>
      </p:sp>
    </p:spTree>
    <p:extLst>
      <p:ext uri="{BB962C8B-B14F-4D97-AF65-F5344CB8AC3E}">
        <p14:creationId xmlns:p14="http://schemas.microsoft.com/office/powerpoint/2010/main" val="277917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68237" y="2318600"/>
            <a:ext cx="8574904" cy="1152525"/>
            <a:chOff x="774700" y="1464339"/>
            <a:chExt cx="7553325" cy="1152525"/>
          </a:xfrm>
        </p:grpSpPr>
        <p:cxnSp>
          <p:nvCxnSpPr>
            <p:cNvPr id="47" name="Straight Connector 46"/>
            <p:cNvCxnSpPr/>
            <p:nvPr/>
          </p:nvCxnSpPr>
          <p:spPr bwMode="auto">
            <a:xfrm>
              <a:off x="774700" y="2616864"/>
              <a:ext cx="7553325" cy="0"/>
            </a:xfrm>
            <a:prstGeom prst="line">
              <a:avLst/>
            </a:prstGeom>
            <a:ln w="15875">
              <a:solidFill>
                <a:srgbClr val="0A304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 bwMode="auto">
            <a:xfrm>
              <a:off x="774700" y="2234277"/>
              <a:ext cx="7553325" cy="0"/>
            </a:xfrm>
            <a:prstGeom prst="line">
              <a:avLst/>
            </a:prstGeom>
            <a:ln w="15875">
              <a:solidFill>
                <a:srgbClr val="0A304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 bwMode="auto">
            <a:xfrm>
              <a:off x="774700" y="1850102"/>
              <a:ext cx="7553325" cy="0"/>
            </a:xfrm>
            <a:prstGeom prst="line">
              <a:avLst/>
            </a:prstGeom>
            <a:ln w="15875">
              <a:solidFill>
                <a:srgbClr val="0A304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 bwMode="auto">
            <a:xfrm>
              <a:off x="774700" y="1464339"/>
              <a:ext cx="7471163" cy="0"/>
            </a:xfrm>
            <a:prstGeom prst="line">
              <a:avLst/>
            </a:prstGeom>
            <a:ln w="15875">
              <a:solidFill>
                <a:srgbClr val="0A304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ectangle 9"/>
          <p:cNvSpPr/>
          <p:nvPr/>
        </p:nvSpPr>
        <p:spPr>
          <a:xfrm>
            <a:off x="68237" y="2060853"/>
            <a:ext cx="2569856" cy="24222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2916180" y="3932445"/>
            <a:ext cx="5726960" cy="0"/>
          </a:xfrm>
          <a:prstGeom prst="line">
            <a:avLst/>
          </a:prstGeom>
          <a:solidFill>
            <a:srgbClr val="C2C0C4"/>
          </a:solidFill>
          <a:ln w="22225">
            <a:solidFill>
              <a:srgbClr val="0A30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>
            <a:spLocks noChangeAspect="1"/>
          </p:cNvSpPr>
          <p:nvPr/>
        </p:nvSpPr>
        <p:spPr bwMode="auto">
          <a:xfrm>
            <a:off x="3101576" y="3884820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</a:endParaRPr>
          </a:p>
        </p:txBody>
      </p:sp>
      <p:sp>
        <p:nvSpPr>
          <p:cNvPr id="63" name="Rectangle 20"/>
          <p:cNvSpPr>
            <a:spLocks noChangeArrowheads="1"/>
          </p:cNvSpPr>
          <p:nvPr/>
        </p:nvSpPr>
        <p:spPr bwMode="auto">
          <a:xfrm>
            <a:off x="2916180" y="4054685"/>
            <a:ext cx="4667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Mar</a:t>
            </a:r>
          </a:p>
        </p:txBody>
      </p:sp>
      <p:sp>
        <p:nvSpPr>
          <p:cNvPr id="54" name="Oval 53"/>
          <p:cNvSpPr>
            <a:spLocks noChangeAspect="1"/>
          </p:cNvSpPr>
          <p:nvPr/>
        </p:nvSpPr>
        <p:spPr bwMode="auto">
          <a:xfrm>
            <a:off x="3867885" y="3884820"/>
            <a:ext cx="96837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</a:endParaRPr>
          </a:p>
        </p:txBody>
      </p:sp>
      <p:sp>
        <p:nvSpPr>
          <p:cNvPr id="64" name="Rectangle 102"/>
          <p:cNvSpPr>
            <a:spLocks noChangeArrowheads="1"/>
          </p:cNvSpPr>
          <p:nvPr/>
        </p:nvSpPr>
        <p:spPr bwMode="auto">
          <a:xfrm>
            <a:off x="3695576" y="4054685"/>
            <a:ext cx="4411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Apr</a:t>
            </a:r>
          </a:p>
        </p:txBody>
      </p:sp>
      <p:sp>
        <p:nvSpPr>
          <p:cNvPr id="55" name="Oval 54"/>
          <p:cNvSpPr>
            <a:spLocks noChangeAspect="1"/>
          </p:cNvSpPr>
          <p:nvPr/>
        </p:nvSpPr>
        <p:spPr bwMode="auto">
          <a:xfrm>
            <a:off x="4636947" y="3884820"/>
            <a:ext cx="96838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</a:endParaRPr>
          </a:p>
        </p:txBody>
      </p:sp>
      <p:sp>
        <p:nvSpPr>
          <p:cNvPr id="65" name="Rectangle 104"/>
          <p:cNvSpPr>
            <a:spLocks noChangeArrowheads="1"/>
          </p:cNvSpPr>
          <p:nvPr/>
        </p:nvSpPr>
        <p:spPr bwMode="auto">
          <a:xfrm>
            <a:off x="4453761" y="4054685"/>
            <a:ext cx="4667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May</a:t>
            </a:r>
          </a:p>
        </p:txBody>
      </p:sp>
      <p:sp>
        <p:nvSpPr>
          <p:cNvPr id="56" name="Oval 55"/>
          <p:cNvSpPr>
            <a:spLocks noChangeAspect="1"/>
          </p:cNvSpPr>
          <p:nvPr/>
        </p:nvSpPr>
        <p:spPr bwMode="auto">
          <a:xfrm>
            <a:off x="5414106" y="3884820"/>
            <a:ext cx="96837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</a:endParaRPr>
          </a:p>
        </p:txBody>
      </p:sp>
      <p:sp>
        <p:nvSpPr>
          <p:cNvPr id="66" name="Rectangle 105"/>
          <p:cNvSpPr>
            <a:spLocks noChangeArrowheads="1"/>
          </p:cNvSpPr>
          <p:nvPr/>
        </p:nvSpPr>
        <p:spPr bwMode="auto">
          <a:xfrm>
            <a:off x="5244006" y="4054685"/>
            <a:ext cx="4411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Jun</a:t>
            </a:r>
          </a:p>
        </p:txBody>
      </p:sp>
      <p:sp>
        <p:nvSpPr>
          <p:cNvPr id="59" name="Oval 58"/>
          <p:cNvSpPr>
            <a:spLocks noChangeAspect="1"/>
          </p:cNvSpPr>
          <p:nvPr/>
        </p:nvSpPr>
        <p:spPr bwMode="auto">
          <a:xfrm>
            <a:off x="7700261" y="3884820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69" name="Rectangle 108"/>
          <p:cNvSpPr>
            <a:spLocks noChangeArrowheads="1"/>
          </p:cNvSpPr>
          <p:nvPr/>
        </p:nvSpPr>
        <p:spPr bwMode="auto">
          <a:xfrm>
            <a:off x="7524486" y="4054685"/>
            <a:ext cx="44114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Sep</a:t>
            </a:r>
          </a:p>
        </p:txBody>
      </p:sp>
      <p:sp>
        <p:nvSpPr>
          <p:cNvPr id="58" name="Oval 57"/>
          <p:cNvSpPr>
            <a:spLocks noChangeAspect="1"/>
          </p:cNvSpPr>
          <p:nvPr/>
        </p:nvSpPr>
        <p:spPr bwMode="auto">
          <a:xfrm>
            <a:off x="6917936" y="3884820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70" name="Rectangle 109"/>
          <p:cNvSpPr>
            <a:spLocks noChangeArrowheads="1"/>
          </p:cNvSpPr>
          <p:nvPr/>
        </p:nvSpPr>
        <p:spPr bwMode="auto">
          <a:xfrm>
            <a:off x="6738678" y="4054685"/>
            <a:ext cx="4539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Aug</a:t>
            </a:r>
          </a:p>
        </p:txBody>
      </p:sp>
      <p:sp>
        <p:nvSpPr>
          <p:cNvPr id="57" name="Oval 56"/>
          <p:cNvSpPr>
            <a:spLocks noChangeAspect="1"/>
          </p:cNvSpPr>
          <p:nvPr/>
        </p:nvSpPr>
        <p:spPr bwMode="auto">
          <a:xfrm>
            <a:off x="6164451" y="3884820"/>
            <a:ext cx="95250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71" name="Rectangle 110"/>
          <p:cNvSpPr>
            <a:spLocks noChangeArrowheads="1"/>
          </p:cNvSpPr>
          <p:nvPr/>
        </p:nvSpPr>
        <p:spPr bwMode="auto">
          <a:xfrm>
            <a:off x="6010579" y="4054685"/>
            <a:ext cx="4026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Jul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7192648" y="3379803"/>
            <a:ext cx="153182" cy="149225"/>
          </a:xfrm>
          <a:prstGeom prst="roundRect">
            <a:avLst>
              <a:gd name="adj" fmla="val 50000"/>
            </a:avLst>
          </a:prstGeom>
          <a:solidFill>
            <a:srgbClr val="DE6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5195691" y="3013925"/>
            <a:ext cx="1996957" cy="149225"/>
          </a:xfrm>
          <a:prstGeom prst="roundRect">
            <a:avLst>
              <a:gd name="adj" fmla="val 50000"/>
            </a:avLst>
          </a:prstGeom>
          <a:solidFill>
            <a:srgbClr val="154A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4960397" y="2639275"/>
            <a:ext cx="235295" cy="149225"/>
          </a:xfrm>
          <a:prstGeom prst="roundRect">
            <a:avLst>
              <a:gd name="adj" fmla="val 50000"/>
            </a:avLst>
          </a:prstGeom>
          <a:solidFill>
            <a:srgbClr val="1F6F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of </a:t>
            </a:r>
            <a:r>
              <a:rPr lang="en-US" dirty="0"/>
              <a:t>RZERC </a:t>
            </a:r>
            <a:r>
              <a:rPr lang="en-US" dirty="0" smtClean="0"/>
              <a:t>Constitution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2994" y="2529837"/>
            <a:ext cx="1375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Source Sans Pro"/>
                <a:cs typeface="Source Sans Pro"/>
              </a:rPr>
              <a:t>ICANN outreach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72994" y="2938091"/>
            <a:ext cx="2069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Source Sans Pro"/>
                <a:cs typeface="Source Sans Pro"/>
              </a:rPr>
              <a:t>Candidates appointment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72994" y="3346345"/>
            <a:ext cx="1587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Source Sans Pro"/>
                <a:cs typeface="Source Sans Pro"/>
              </a:rPr>
              <a:t>RZERC constituted</a:t>
            </a:r>
          </a:p>
        </p:txBody>
      </p:sp>
      <p:cxnSp>
        <p:nvCxnSpPr>
          <p:cNvPr id="97" name="Straight Connector 96"/>
          <p:cNvCxnSpPr>
            <a:endCxn id="98" idx="0"/>
          </p:cNvCxnSpPr>
          <p:nvPr/>
        </p:nvCxnSpPr>
        <p:spPr>
          <a:xfrm>
            <a:off x="7360507" y="1826914"/>
            <a:ext cx="0" cy="3332044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6836966" y="5158958"/>
            <a:ext cx="1047082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Source Sans Pro"/>
                <a:cs typeface="Source Sans Pro"/>
              </a:rPr>
              <a:t>Deadline</a:t>
            </a:r>
          </a:p>
        </p:txBody>
      </p:sp>
      <p:grpSp>
        <p:nvGrpSpPr>
          <p:cNvPr id="101" name="Group 100"/>
          <p:cNvGrpSpPr/>
          <p:nvPr/>
        </p:nvGrpSpPr>
        <p:grpSpPr>
          <a:xfrm>
            <a:off x="7139712" y="1638082"/>
            <a:ext cx="444500" cy="888741"/>
            <a:chOff x="7130532" y="1855702"/>
            <a:chExt cx="444500" cy="888741"/>
          </a:xfrm>
        </p:grpSpPr>
        <p:grpSp>
          <p:nvGrpSpPr>
            <p:cNvPr id="104" name="Group 103"/>
            <p:cNvGrpSpPr/>
            <p:nvPr/>
          </p:nvGrpSpPr>
          <p:grpSpPr>
            <a:xfrm>
              <a:off x="7130532" y="1855702"/>
              <a:ext cx="444500" cy="888741"/>
              <a:chOff x="7016750" y="1855702"/>
              <a:chExt cx="444500" cy="888741"/>
            </a:xfrm>
          </p:grpSpPr>
          <p:sp>
            <p:nvSpPr>
              <p:cNvPr id="108" name="Rectangle 107"/>
              <p:cNvSpPr/>
              <p:nvPr/>
            </p:nvSpPr>
            <p:spPr>
              <a:xfrm>
                <a:off x="7188200" y="1855702"/>
                <a:ext cx="101600" cy="615294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09" name="Flowchart: Connector 108"/>
              <p:cNvSpPr/>
              <p:nvPr/>
            </p:nvSpPr>
            <p:spPr>
              <a:xfrm>
                <a:off x="7016750" y="2299943"/>
                <a:ext cx="444500" cy="444500"/>
              </a:xfrm>
              <a:prstGeom prst="flowChartConnector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</p:grpSp>
        <p:sp>
          <p:nvSpPr>
            <p:cNvPr id="107" name="TextBox 106"/>
            <p:cNvSpPr txBox="1"/>
            <p:nvPr/>
          </p:nvSpPr>
          <p:spPr>
            <a:xfrm>
              <a:off x="7157857" y="2359826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15</a:t>
              </a: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8269329" y="1616612"/>
            <a:ext cx="444500" cy="888741"/>
            <a:chOff x="7130532" y="1855702"/>
            <a:chExt cx="444500" cy="888741"/>
          </a:xfrm>
        </p:grpSpPr>
        <p:grpSp>
          <p:nvGrpSpPr>
            <p:cNvPr id="111" name="Group 110"/>
            <p:cNvGrpSpPr/>
            <p:nvPr/>
          </p:nvGrpSpPr>
          <p:grpSpPr>
            <a:xfrm>
              <a:off x="7130532" y="1855702"/>
              <a:ext cx="444500" cy="888741"/>
              <a:chOff x="7016750" y="1855702"/>
              <a:chExt cx="444500" cy="888741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7188200" y="1855702"/>
                <a:ext cx="101600" cy="615294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114" name="Flowchart: Connector 113"/>
              <p:cNvSpPr/>
              <p:nvPr/>
            </p:nvSpPr>
            <p:spPr>
              <a:xfrm>
                <a:off x="7016750" y="2299943"/>
                <a:ext cx="444500" cy="444500"/>
              </a:xfrm>
              <a:prstGeom prst="flowChartConnector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</p:grpSp>
        <p:sp>
          <p:nvSpPr>
            <p:cNvPr id="112" name="TextBox 111"/>
            <p:cNvSpPr txBox="1"/>
            <p:nvPr/>
          </p:nvSpPr>
          <p:spPr>
            <a:xfrm>
              <a:off x="7157857" y="2359826"/>
              <a:ext cx="3898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30</a:t>
              </a:r>
            </a:p>
          </p:txBody>
        </p:sp>
      </p:grpSp>
      <p:sp>
        <p:nvSpPr>
          <p:cNvPr id="115" name="Rectangle 114"/>
          <p:cNvSpPr/>
          <p:nvPr/>
        </p:nvSpPr>
        <p:spPr>
          <a:xfrm>
            <a:off x="7704354" y="1464318"/>
            <a:ext cx="1229703" cy="5382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Expiration of IANA contract</a:t>
            </a:r>
            <a:endParaRPr lang="en-US" sz="1400" dirty="0"/>
          </a:p>
        </p:txBody>
      </p:sp>
      <p:sp>
        <p:nvSpPr>
          <p:cNvPr id="116" name="Rectangle 115"/>
          <p:cNvSpPr/>
          <p:nvPr/>
        </p:nvSpPr>
        <p:spPr>
          <a:xfrm>
            <a:off x="5124190" y="1463958"/>
            <a:ext cx="2424670" cy="512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ICANN submits implementation report to NTIA</a:t>
            </a:r>
            <a:endParaRPr lang="en-US" sz="1400" dirty="0"/>
          </a:p>
        </p:txBody>
      </p:sp>
      <p:sp>
        <p:nvSpPr>
          <p:cNvPr id="118" name="Oval 117"/>
          <p:cNvSpPr>
            <a:spLocks noChangeAspect="1"/>
          </p:cNvSpPr>
          <p:nvPr/>
        </p:nvSpPr>
        <p:spPr bwMode="auto">
          <a:xfrm>
            <a:off x="8453029" y="3876648"/>
            <a:ext cx="96838" cy="95250"/>
          </a:xfrm>
          <a:prstGeom prst="ellipse">
            <a:avLst/>
          </a:prstGeom>
          <a:solidFill>
            <a:srgbClr val="0A1F2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b="1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119" name="Rectangle 107"/>
          <p:cNvSpPr>
            <a:spLocks noChangeArrowheads="1"/>
          </p:cNvSpPr>
          <p:nvPr/>
        </p:nvSpPr>
        <p:spPr bwMode="auto">
          <a:xfrm>
            <a:off x="8287474" y="4046513"/>
            <a:ext cx="42832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1" dirty="0">
                <a:solidFill>
                  <a:srgbClr val="0A304B"/>
                </a:solidFill>
                <a:latin typeface="Source Sans Pro"/>
                <a:cs typeface="Source Sans Pro"/>
              </a:rPr>
              <a:t>Oct</a:t>
            </a:r>
          </a:p>
        </p:txBody>
      </p:sp>
    </p:spTree>
    <p:extLst>
      <p:ext uri="{BB962C8B-B14F-4D97-AF65-F5344CB8AC3E}">
        <p14:creationId xmlns:p14="http://schemas.microsoft.com/office/powerpoint/2010/main" val="6663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ounded Rectangle 67"/>
          <p:cNvSpPr/>
          <p:nvPr/>
        </p:nvSpPr>
        <p:spPr>
          <a:xfrm>
            <a:off x="949918" y="902675"/>
            <a:ext cx="7313930" cy="760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/>
              <a:t>CSC</a:t>
            </a:r>
            <a:endParaRPr lang="en-US" sz="24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Standing Committee (CSC)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45106" y="3608231"/>
            <a:ext cx="2658694" cy="16447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Touch point with ccNSO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Reappointment due to recall or expiration of term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45105" y="2174612"/>
            <a:ext cx="2658694" cy="13799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Activity: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Ongoing membership management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277537" y="3554518"/>
            <a:ext cx="2658694" cy="167788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Touch point with ccNSO: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Review CSC escalated </a:t>
            </a: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issues </a:t>
            </a: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and </a:t>
            </a: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decide whether to take further </a:t>
            </a: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action with GNSO</a:t>
            </a:r>
            <a:endParaRPr lang="en-US" sz="1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277536" y="2120899"/>
            <a:ext cx="2658694" cy="13799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Activity: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Monitor PTI performance against agreed service level </a:t>
            </a: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targets</a:t>
            </a:r>
            <a:endParaRPr lang="en-US" sz="1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09970" y="3554518"/>
            <a:ext cx="2658694" cy="167788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Touch point with ccNSO: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Provide briefing to the ccNSO and RySG 3 times a year (i.e. ICANN meeting)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309969" y="2120899"/>
            <a:ext cx="2658694" cy="13799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Activity: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Provide </a:t>
            </a: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regular </a:t>
            </a: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updates to </a:t>
            </a: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the direct customers of the IANA naming function</a:t>
            </a:r>
          </a:p>
        </p:txBody>
      </p:sp>
      <p:cxnSp>
        <p:nvCxnSpPr>
          <p:cNvPr id="9" name="Elbow Connector 8"/>
          <p:cNvCxnSpPr>
            <a:stCxn id="68" idx="2"/>
            <a:endCxn id="45" idx="0"/>
          </p:cNvCxnSpPr>
          <p:nvPr/>
        </p:nvCxnSpPr>
        <p:spPr>
          <a:xfrm rot="5400000">
            <a:off x="2835000" y="402728"/>
            <a:ext cx="511337" cy="3032431"/>
          </a:xfrm>
          <a:prstGeom prst="bentConnector3">
            <a:avLst/>
          </a:prstGeom>
          <a:ln>
            <a:solidFill>
              <a:schemeClr val="accent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8" idx="2"/>
            <a:endCxn id="48" idx="0"/>
          </p:cNvCxnSpPr>
          <p:nvPr/>
        </p:nvCxnSpPr>
        <p:spPr>
          <a:xfrm>
            <a:off x="4606883" y="1663275"/>
            <a:ext cx="0" cy="457624"/>
          </a:xfrm>
          <a:prstGeom prst="straightConnector1">
            <a:avLst/>
          </a:prstGeom>
          <a:ln>
            <a:solidFill>
              <a:schemeClr val="accent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8" idx="2"/>
            <a:endCxn id="50" idx="0"/>
          </p:cNvCxnSpPr>
          <p:nvPr/>
        </p:nvCxnSpPr>
        <p:spPr>
          <a:xfrm rot="16200000" flipH="1">
            <a:off x="5894287" y="375870"/>
            <a:ext cx="457624" cy="3032433"/>
          </a:xfrm>
          <a:prstGeom prst="bentConnector3">
            <a:avLst>
              <a:gd name="adj1" fmla="val 55629"/>
            </a:avLst>
          </a:prstGeom>
          <a:ln>
            <a:solidFill>
              <a:schemeClr val="accent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742272" y="1021365"/>
            <a:ext cx="5525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Source Sans Pro"/>
                <a:cs typeface="Source Sans Pro"/>
              </a:rPr>
              <a:t>Members: </a:t>
            </a:r>
            <a:r>
              <a:rPr lang="en-US" sz="1400" dirty="0" smtClean="0">
                <a:latin typeface="Source Sans Pro"/>
                <a:cs typeface="Source Sans Pro"/>
              </a:rPr>
              <a:t>ccTLD ROs | gTLD ROs |  TLD Rep (non g/ccTLD) </a:t>
            </a:r>
          </a:p>
          <a:p>
            <a:r>
              <a:rPr lang="en-US" sz="1400" b="1" dirty="0" smtClean="0">
                <a:latin typeface="Source Sans Pro"/>
                <a:cs typeface="Source Sans Pro"/>
              </a:rPr>
              <a:t>Liaisons:</a:t>
            </a:r>
            <a:r>
              <a:rPr lang="en-US" sz="1400" dirty="0" smtClean="0">
                <a:latin typeface="Source Sans Pro"/>
                <a:cs typeface="Source Sans Pro"/>
              </a:rPr>
              <a:t> GAC | NRL/ASO | RSSAC | SSAC | GNSO (non-registry) | </a:t>
            </a:r>
            <a:r>
              <a:rPr lang="en-US" sz="1400" dirty="0" smtClean="0">
                <a:latin typeface="Source Sans Pro"/>
                <a:cs typeface="Source Sans Pro"/>
              </a:rPr>
              <a:t>ALAC | PTI</a:t>
            </a:r>
            <a:endParaRPr lang="en-US" sz="1400" dirty="0" smtClean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46916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Zone Evolution Review Committee (RZERC)</a:t>
            </a:r>
            <a:endParaRPr lang="en-US" dirty="0"/>
          </a:p>
        </p:txBody>
      </p:sp>
      <p:cxnSp>
        <p:nvCxnSpPr>
          <p:cNvPr id="23" name="Straight Connector 10"/>
          <p:cNvCxnSpPr>
            <a:stCxn id="38" idx="2"/>
            <a:endCxn id="46" idx="0"/>
          </p:cNvCxnSpPr>
          <p:nvPr/>
        </p:nvCxnSpPr>
        <p:spPr>
          <a:xfrm rot="5400000">
            <a:off x="3620149" y="1207575"/>
            <a:ext cx="531035" cy="1442435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949918" y="902675"/>
            <a:ext cx="7313930" cy="760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/>
              <a:t>RZERC</a:t>
            </a:r>
            <a:endParaRPr lang="en-US" sz="3600" b="1" dirty="0"/>
          </a:p>
        </p:txBody>
      </p:sp>
      <p:sp>
        <p:nvSpPr>
          <p:cNvPr id="40" name="Rectangle 39"/>
          <p:cNvSpPr/>
          <p:nvPr/>
        </p:nvSpPr>
        <p:spPr>
          <a:xfrm>
            <a:off x="1835102" y="3786031"/>
            <a:ext cx="2658694" cy="19924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Touch point with ccNSO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Reappointment due to recall or expiration of term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835101" y="2194310"/>
            <a:ext cx="2658694" cy="15380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Activity: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Ongoing membership management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707513" y="3786031"/>
            <a:ext cx="2658694" cy="19924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Touch point with ccNSO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TBD</a:t>
            </a:r>
            <a:endParaRPr lang="en-US" sz="1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707512" y="2194310"/>
            <a:ext cx="2658694" cy="15380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Activity: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TBD per RZERC Charter</a:t>
            </a:r>
          </a:p>
        </p:txBody>
      </p:sp>
      <p:cxnSp>
        <p:nvCxnSpPr>
          <p:cNvPr id="56" name="Elbow Connector 55"/>
          <p:cNvCxnSpPr>
            <a:stCxn id="38" idx="2"/>
            <a:endCxn id="55" idx="0"/>
          </p:cNvCxnSpPr>
          <p:nvPr/>
        </p:nvCxnSpPr>
        <p:spPr>
          <a:xfrm rot="16200000" flipH="1">
            <a:off x="5056354" y="1213804"/>
            <a:ext cx="531035" cy="1429976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42272" y="1021365"/>
            <a:ext cx="4958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Source Sans Pro"/>
                <a:cs typeface="Source Sans Pro"/>
              </a:rPr>
              <a:t>Members: </a:t>
            </a:r>
            <a:r>
              <a:rPr lang="en-US" sz="1400" dirty="0" smtClean="0">
                <a:latin typeface="Source Sans Pro"/>
                <a:cs typeface="Source Sans Pro"/>
              </a:rPr>
              <a:t>ccNSO | GNSO RySG | ASO | IETF | RSSAC | SSAC | RZM</a:t>
            </a:r>
          </a:p>
          <a:p>
            <a:r>
              <a:rPr lang="en-US" sz="1400" dirty="0">
                <a:latin typeface="Source Sans Pro"/>
                <a:cs typeface="Source Sans Pro"/>
              </a:rPr>
              <a:t> </a:t>
            </a:r>
            <a:r>
              <a:rPr lang="en-US" sz="1400" dirty="0" smtClean="0">
                <a:latin typeface="Source Sans Pro"/>
                <a:cs typeface="Source Sans Pro"/>
              </a:rPr>
              <a:t>                    IFO | ICANN Board</a:t>
            </a:r>
          </a:p>
        </p:txBody>
      </p:sp>
    </p:spTree>
    <p:extLst>
      <p:ext uri="{BB962C8B-B14F-4D97-AF65-F5344CB8AC3E}">
        <p14:creationId xmlns:p14="http://schemas.microsoft.com/office/powerpoint/2010/main" val="41061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IANA Function Review Team (IFRT)</a:t>
            </a:r>
          </a:p>
        </p:txBody>
      </p:sp>
      <p:cxnSp>
        <p:nvCxnSpPr>
          <p:cNvPr id="23" name="Straight Connector 10"/>
          <p:cNvCxnSpPr>
            <a:stCxn id="38" idx="2"/>
            <a:endCxn id="46" idx="0"/>
          </p:cNvCxnSpPr>
          <p:nvPr/>
        </p:nvCxnSpPr>
        <p:spPr>
          <a:xfrm rot="5400000">
            <a:off x="3620149" y="1207575"/>
            <a:ext cx="531035" cy="1442435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949918" y="902675"/>
            <a:ext cx="7313930" cy="760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/>
              <a:t>IFRT</a:t>
            </a:r>
            <a:endParaRPr lang="en-US" sz="3600" b="1" dirty="0"/>
          </a:p>
        </p:txBody>
      </p:sp>
      <p:sp>
        <p:nvSpPr>
          <p:cNvPr id="40" name="Rectangle 39"/>
          <p:cNvSpPr/>
          <p:nvPr/>
        </p:nvSpPr>
        <p:spPr>
          <a:xfrm>
            <a:off x="1835102" y="3786031"/>
            <a:ext cx="2658694" cy="19924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Touch point with ccNSO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Appoint members from ccNSO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Appoint non-</a:t>
            </a:r>
            <a:r>
              <a:rPr lang="en-US" sz="1400" dirty="0" err="1">
                <a:solidFill>
                  <a:prstClr val="white"/>
                </a:solidFill>
                <a:latin typeface="Source Sans Pro"/>
                <a:cs typeface="Source Sans Pro"/>
              </a:rPr>
              <a:t>ccNSO</a:t>
            </a: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 ccTLD representative by consulting with Regional ccTLD </a:t>
            </a: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Organizations</a:t>
            </a:r>
            <a:endParaRPr lang="en-US" sz="1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835101" y="2194310"/>
            <a:ext cx="2658694" cy="15380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Activity: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Appoint member</a:t>
            </a:r>
            <a:endParaRPr lang="en-US" sz="1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707513" y="3786031"/>
            <a:ext cx="2658694" cy="19924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Touch point with ccNSO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Provide ratification to IANA SOW </a:t>
            </a: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amendment with GNSO </a:t>
            </a:r>
            <a:endParaRPr lang="en-US" sz="1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707512" y="2194310"/>
            <a:ext cx="2658694" cy="15380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Activity: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Review and recommend changes to IANA SOW</a:t>
            </a:r>
          </a:p>
        </p:txBody>
      </p:sp>
      <p:cxnSp>
        <p:nvCxnSpPr>
          <p:cNvPr id="56" name="Elbow Connector 55"/>
          <p:cNvCxnSpPr>
            <a:stCxn id="38" idx="2"/>
            <a:endCxn id="55" idx="0"/>
          </p:cNvCxnSpPr>
          <p:nvPr/>
        </p:nvCxnSpPr>
        <p:spPr>
          <a:xfrm rot="16200000" flipH="1">
            <a:off x="5056354" y="1213804"/>
            <a:ext cx="531035" cy="1429976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71061" y="1021365"/>
            <a:ext cx="4049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Source Sans Pro"/>
                <a:cs typeface="Source Sans Pro"/>
              </a:rPr>
              <a:t>Members: </a:t>
            </a:r>
            <a:r>
              <a:rPr lang="en-US" sz="1400" dirty="0" smtClean="0">
                <a:latin typeface="Source Sans Pro"/>
                <a:cs typeface="Source Sans Pro"/>
              </a:rPr>
              <a:t>ccNSO | ccTLD (non-ccNSO) | RySG | RrSG</a:t>
            </a:r>
          </a:p>
          <a:p>
            <a:r>
              <a:rPr lang="en-US" sz="1400" dirty="0">
                <a:latin typeface="Source Sans Pro"/>
                <a:cs typeface="Source Sans Pro"/>
              </a:rPr>
              <a:t> </a:t>
            </a:r>
            <a:r>
              <a:rPr lang="en-US" sz="1400" dirty="0" smtClean="0">
                <a:latin typeface="Source Sans Pro"/>
                <a:cs typeface="Source Sans Pro"/>
              </a:rPr>
              <a:t>                    CSG </a:t>
            </a:r>
            <a:r>
              <a:rPr lang="en-US" sz="1400" dirty="0">
                <a:latin typeface="Source Sans Pro"/>
                <a:cs typeface="Source Sans Pro"/>
              </a:rPr>
              <a:t>| NSCG </a:t>
            </a:r>
            <a:r>
              <a:rPr lang="en-US" sz="1400" dirty="0" smtClean="0">
                <a:latin typeface="Source Sans Pro"/>
                <a:cs typeface="Source Sans Pro"/>
              </a:rPr>
              <a:t>| RSSAC | GAC | ALAC | CSC </a:t>
            </a:r>
          </a:p>
        </p:txBody>
      </p:sp>
    </p:spTree>
    <p:extLst>
      <p:ext uri="{BB962C8B-B14F-4D97-AF65-F5344CB8AC3E}">
        <p14:creationId xmlns:p14="http://schemas.microsoft.com/office/powerpoint/2010/main" val="118104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ounded Rectangle 67"/>
          <p:cNvSpPr/>
          <p:nvPr/>
        </p:nvSpPr>
        <p:spPr>
          <a:xfrm>
            <a:off x="949918" y="886192"/>
            <a:ext cx="7313930" cy="760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/>
              <a:t>Special IFRT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dirty="0"/>
              <a:t>Special IANA Function Review Team (Special IFRT)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45106" y="3608231"/>
            <a:ext cx="2658694" cy="24750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Touch point with ccNSO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Review </a:t>
            </a: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CSC escalated issues with GNSO to determine whether to trigger </a:t>
            </a: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a Special </a:t>
            </a: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IFR</a:t>
            </a:r>
            <a:endParaRPr lang="en-US" sz="1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45105" y="2174612"/>
            <a:ext cx="2658694" cy="13799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Activity: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N/A</a:t>
            </a:r>
            <a:endParaRPr lang="en-US" sz="1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277537" y="3554518"/>
            <a:ext cx="2658694" cy="252878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Touch point with ccNSO: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Appoint </a:t>
            </a: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members </a:t>
            </a: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from ccNSO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Appoint non-</a:t>
            </a:r>
            <a:r>
              <a:rPr lang="en-US" sz="1400" dirty="0" err="1">
                <a:solidFill>
                  <a:prstClr val="white"/>
                </a:solidFill>
                <a:latin typeface="Source Sans Pro"/>
                <a:cs typeface="Source Sans Pro"/>
              </a:rPr>
              <a:t>ccNSO</a:t>
            </a: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 ccTLD representative by consulting with Regional ccTLD Organizations</a:t>
            </a:r>
          </a:p>
          <a:p>
            <a:endParaRPr lang="en-US" sz="1400" b="1" dirty="0" smtClean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277536" y="2120899"/>
            <a:ext cx="2658694" cy="13799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Activity: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Appoint member</a:t>
            </a:r>
            <a:endParaRPr lang="en-US" sz="1400" dirty="0">
              <a:solidFill>
                <a:prstClr val="white"/>
              </a:solidFill>
              <a:latin typeface="Source Sans Pro"/>
              <a:cs typeface="Source Sans Pro"/>
            </a:endParaRPr>
          </a:p>
          <a:p>
            <a:endParaRPr lang="en-US" sz="1400" b="1" dirty="0" smtClean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09970" y="3554518"/>
            <a:ext cx="2658694" cy="252878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Touch point with ccNSO: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Approve the creation of the </a:t>
            </a: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SCWG with GNSO</a:t>
            </a:r>
            <a:endParaRPr lang="en-US" sz="1400" dirty="0">
              <a:solidFill>
                <a:prstClr val="white"/>
              </a:solidFill>
              <a:latin typeface="Source Sans Pro"/>
              <a:cs typeface="Source Sans Pro"/>
            </a:endParaRPr>
          </a:p>
          <a:p>
            <a:endParaRPr lang="en-US" sz="1400" b="1" dirty="0" smtClean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309969" y="2120899"/>
            <a:ext cx="2658694" cy="13799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Activity: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Recommend the creation of the Separation Cross-Community Working Group (SCWG</a:t>
            </a: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)</a:t>
            </a:r>
            <a:endParaRPr lang="en-US" sz="1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cxnSp>
        <p:nvCxnSpPr>
          <p:cNvPr id="9" name="Elbow Connector 8"/>
          <p:cNvCxnSpPr>
            <a:stCxn id="68" idx="2"/>
            <a:endCxn id="45" idx="0"/>
          </p:cNvCxnSpPr>
          <p:nvPr/>
        </p:nvCxnSpPr>
        <p:spPr>
          <a:xfrm rot="5400000">
            <a:off x="2826758" y="394487"/>
            <a:ext cx="527820" cy="3032431"/>
          </a:xfrm>
          <a:prstGeom prst="bentConnector3">
            <a:avLst/>
          </a:prstGeom>
          <a:ln>
            <a:solidFill>
              <a:schemeClr val="accent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8" idx="2"/>
            <a:endCxn id="48" idx="0"/>
          </p:cNvCxnSpPr>
          <p:nvPr/>
        </p:nvCxnSpPr>
        <p:spPr>
          <a:xfrm>
            <a:off x="4606883" y="1646792"/>
            <a:ext cx="0" cy="474107"/>
          </a:xfrm>
          <a:prstGeom prst="straightConnector1">
            <a:avLst/>
          </a:prstGeom>
          <a:ln>
            <a:solidFill>
              <a:schemeClr val="accent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8" idx="2"/>
            <a:endCxn id="50" idx="0"/>
          </p:cNvCxnSpPr>
          <p:nvPr/>
        </p:nvCxnSpPr>
        <p:spPr>
          <a:xfrm rot="16200000" flipH="1">
            <a:off x="5886046" y="367628"/>
            <a:ext cx="474107" cy="3032433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20734" y="951467"/>
            <a:ext cx="42322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Source Sans Pro"/>
                <a:cs typeface="Source Sans Pro"/>
              </a:rPr>
              <a:t>Members: </a:t>
            </a:r>
            <a:r>
              <a:rPr lang="en-US" sz="1400" dirty="0" smtClean="0">
                <a:latin typeface="Source Sans Pro"/>
                <a:cs typeface="Source Sans Pro"/>
              </a:rPr>
              <a:t>ccNSO | ccTLD (non-ccNSO) | RySG | RrSG</a:t>
            </a:r>
          </a:p>
          <a:p>
            <a:r>
              <a:rPr lang="en-US" sz="1400" dirty="0">
                <a:latin typeface="Source Sans Pro"/>
                <a:cs typeface="Source Sans Pro"/>
              </a:rPr>
              <a:t> </a:t>
            </a:r>
            <a:r>
              <a:rPr lang="en-US" sz="1400" dirty="0" smtClean="0">
                <a:latin typeface="Source Sans Pro"/>
                <a:cs typeface="Source Sans Pro"/>
              </a:rPr>
              <a:t>                    CSG </a:t>
            </a:r>
            <a:r>
              <a:rPr lang="en-US" sz="1400" dirty="0">
                <a:latin typeface="Source Sans Pro"/>
                <a:cs typeface="Source Sans Pro"/>
              </a:rPr>
              <a:t>| NSCG </a:t>
            </a:r>
            <a:r>
              <a:rPr lang="en-US" sz="1400" dirty="0" smtClean="0">
                <a:latin typeface="Source Sans Pro"/>
                <a:cs typeface="Source Sans Pro"/>
              </a:rPr>
              <a:t>| RSSAC | GAC | ALAC | CSC </a:t>
            </a:r>
          </a:p>
          <a:p>
            <a:r>
              <a:rPr lang="en-US" sz="1400" dirty="0" smtClean="0">
                <a:latin typeface="Source Sans Pro"/>
                <a:cs typeface="Source Sans Pro"/>
              </a:rPr>
              <a:t>	         Numbers </a:t>
            </a:r>
            <a:r>
              <a:rPr lang="en-US" sz="1400" dirty="0">
                <a:latin typeface="Source Sans Pro"/>
                <a:cs typeface="Source Sans Pro"/>
              </a:rPr>
              <a:t>Community | Protocol </a:t>
            </a:r>
            <a:r>
              <a:rPr lang="en-US" sz="1400" dirty="0" smtClean="0">
                <a:latin typeface="Source Sans Pro"/>
                <a:cs typeface="Source Sans Pro"/>
              </a:rPr>
              <a:t>Community</a:t>
            </a:r>
            <a:endParaRPr lang="en-US" sz="1400" dirty="0"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36033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Separation Cross Community Working Group (SCWG)</a:t>
            </a:r>
          </a:p>
        </p:txBody>
      </p:sp>
      <p:cxnSp>
        <p:nvCxnSpPr>
          <p:cNvPr id="18" name="Straight Connector 10"/>
          <p:cNvCxnSpPr>
            <a:stCxn id="19" idx="2"/>
            <a:endCxn id="30" idx="0"/>
          </p:cNvCxnSpPr>
          <p:nvPr/>
        </p:nvCxnSpPr>
        <p:spPr>
          <a:xfrm flipH="1">
            <a:off x="4606882" y="1663275"/>
            <a:ext cx="1" cy="531035"/>
          </a:xfrm>
          <a:prstGeom prst="straightConnector1">
            <a:avLst/>
          </a:prstGeom>
          <a:ln>
            <a:solidFill>
              <a:schemeClr val="accent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949918" y="902675"/>
            <a:ext cx="7313930" cy="760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/>
              <a:t>SCWG</a:t>
            </a:r>
            <a:endParaRPr lang="en-US" sz="3600" b="1" dirty="0"/>
          </a:p>
        </p:txBody>
      </p:sp>
      <p:sp>
        <p:nvSpPr>
          <p:cNvPr id="29" name="Rectangle 28"/>
          <p:cNvSpPr/>
          <p:nvPr/>
        </p:nvSpPr>
        <p:spPr>
          <a:xfrm>
            <a:off x="3277536" y="3786031"/>
            <a:ext cx="2658694" cy="19924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Touch point with ccNSO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Appoint members </a:t>
            </a: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from ccNSO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Appoint </a:t>
            </a: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non-ccNSO ccTLD representative by consulting with Regional ccTLD Organizations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277535" y="2194310"/>
            <a:ext cx="2658694" cy="15380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Activity: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Appoint member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27933" y="924611"/>
            <a:ext cx="44165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Source Sans Pro"/>
                <a:cs typeface="Source Sans Pro"/>
              </a:rPr>
              <a:t>Members: </a:t>
            </a:r>
            <a:r>
              <a:rPr lang="en-US" sz="1400" dirty="0" smtClean="0">
                <a:latin typeface="Source Sans Pro"/>
                <a:cs typeface="Source Sans Pro"/>
              </a:rPr>
              <a:t>ccNSO | ccTLD (non-ccNSO) | RySG | RrSG | CSG</a:t>
            </a:r>
          </a:p>
          <a:p>
            <a:r>
              <a:rPr lang="en-US" sz="1400" dirty="0" smtClean="0">
                <a:latin typeface="Source Sans Pro"/>
                <a:cs typeface="Source Sans Pro"/>
              </a:rPr>
              <a:t>	         NSCG | RSSAC | SSAC | GAC | ALAC | CSC | IFRT</a:t>
            </a:r>
          </a:p>
          <a:p>
            <a:r>
              <a:rPr lang="en-US" sz="1400" dirty="0">
                <a:latin typeface="Source Sans Pro"/>
                <a:cs typeface="Source Sans Pro"/>
              </a:rPr>
              <a:t>	</a:t>
            </a:r>
            <a:r>
              <a:rPr lang="en-US" sz="1400" dirty="0" smtClean="0">
                <a:latin typeface="Source Sans Pro"/>
                <a:cs typeface="Source Sans Pro"/>
              </a:rPr>
              <a:t>         Numbers Community | Protocol Community</a:t>
            </a:r>
          </a:p>
        </p:txBody>
      </p:sp>
    </p:spTree>
    <p:extLst>
      <p:ext uri="{BB962C8B-B14F-4D97-AF65-F5344CB8AC3E}">
        <p14:creationId xmlns:p14="http://schemas.microsoft.com/office/powerpoint/2010/main" val="275827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[CSC Charter Review]</a:t>
            </a:r>
            <a:endParaRPr lang="en-US" dirty="0"/>
          </a:p>
        </p:txBody>
      </p:sp>
      <p:cxnSp>
        <p:nvCxnSpPr>
          <p:cNvPr id="23" name="Straight Connector 10"/>
          <p:cNvCxnSpPr>
            <a:stCxn id="38" idx="2"/>
            <a:endCxn id="46" idx="0"/>
          </p:cNvCxnSpPr>
          <p:nvPr/>
        </p:nvCxnSpPr>
        <p:spPr>
          <a:xfrm rot="5400000">
            <a:off x="3620149" y="1207575"/>
            <a:ext cx="531035" cy="1442435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949918" y="902675"/>
            <a:ext cx="7313930" cy="760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/>
              <a:t>[</a:t>
            </a:r>
            <a:r>
              <a:rPr lang="en-US" sz="3600" b="1" dirty="0" smtClean="0"/>
              <a:t>CSC Charter Review</a:t>
            </a:r>
            <a:r>
              <a:rPr lang="en-US" sz="3600" b="1" dirty="0"/>
              <a:t>]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01349" y="902674"/>
            <a:ext cx="96212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Source Sans Pro"/>
                <a:cs typeface="Source Sans Pro"/>
              </a:rPr>
              <a:t>Members: </a:t>
            </a:r>
          </a:p>
          <a:p>
            <a:r>
              <a:rPr lang="en-US" sz="1400" dirty="0" smtClean="0">
                <a:latin typeface="Source Sans Pro"/>
                <a:cs typeface="Source Sans Pro"/>
              </a:rPr>
              <a:t>ccNSO</a:t>
            </a:r>
          </a:p>
          <a:p>
            <a:r>
              <a:rPr lang="en-US" sz="1400" dirty="0" smtClean="0">
                <a:latin typeface="Source Sans Pro"/>
                <a:cs typeface="Source Sans Pro"/>
              </a:rPr>
              <a:t>RySG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835102" y="3786031"/>
            <a:ext cx="2658694" cy="19924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Touch point with ccNSO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Appoint representatives from ccNSO</a:t>
            </a:r>
            <a:endParaRPr lang="en-US" sz="1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835101" y="2194310"/>
            <a:ext cx="2658694" cy="15380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Activity: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Appoint member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707513" y="3786031"/>
            <a:ext cx="2658694" cy="19924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Touch point with ccNSO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Provide ratification to recommended changes with GNSO</a:t>
            </a:r>
            <a:endParaRPr lang="en-US" sz="1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707512" y="2194310"/>
            <a:ext cx="2658694" cy="15380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Activity: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Make recommendation to change CSC Charter</a:t>
            </a:r>
          </a:p>
        </p:txBody>
      </p:sp>
      <p:cxnSp>
        <p:nvCxnSpPr>
          <p:cNvPr id="56" name="Elbow Connector 55"/>
          <p:cNvCxnSpPr>
            <a:stCxn id="38" idx="2"/>
            <a:endCxn id="55" idx="0"/>
          </p:cNvCxnSpPr>
          <p:nvPr/>
        </p:nvCxnSpPr>
        <p:spPr>
          <a:xfrm rot="16200000" flipH="1">
            <a:off x="5056354" y="1213804"/>
            <a:ext cx="531035" cy="1429976"/>
          </a:xfrm>
          <a:prstGeom prst="bentConnector3">
            <a:avLst>
              <a:gd name="adj1" fmla="val 50000"/>
            </a:avLst>
          </a:prstGeom>
          <a:ln>
            <a:solidFill>
              <a:schemeClr val="accent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66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[CSC Effectiveness Review]</a:t>
            </a:r>
            <a:endParaRPr lang="en-US" dirty="0"/>
          </a:p>
        </p:txBody>
      </p:sp>
      <p:cxnSp>
        <p:nvCxnSpPr>
          <p:cNvPr id="18" name="Straight Connector 10"/>
          <p:cNvCxnSpPr>
            <a:stCxn id="19" idx="2"/>
            <a:endCxn id="30" idx="0"/>
          </p:cNvCxnSpPr>
          <p:nvPr/>
        </p:nvCxnSpPr>
        <p:spPr>
          <a:xfrm flipH="1">
            <a:off x="4606882" y="1663275"/>
            <a:ext cx="1" cy="531035"/>
          </a:xfrm>
          <a:prstGeom prst="straightConnector1">
            <a:avLst/>
          </a:prstGeom>
          <a:ln>
            <a:solidFill>
              <a:schemeClr val="accent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949918" y="902675"/>
            <a:ext cx="7313930" cy="760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/>
              <a:t>[</a:t>
            </a:r>
            <a:r>
              <a:rPr lang="en-US" sz="3600" b="1" dirty="0" smtClean="0"/>
              <a:t>CSC Effectiveness Review</a:t>
            </a:r>
            <a:r>
              <a:rPr lang="en-US" sz="3600" b="1" dirty="0"/>
              <a:t>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64949" y="1021365"/>
            <a:ext cx="96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Source Sans Pro"/>
                <a:cs typeface="Source Sans Pro"/>
              </a:rPr>
              <a:t>Members: </a:t>
            </a:r>
          </a:p>
          <a:p>
            <a:r>
              <a:rPr lang="en-US" sz="1400" dirty="0" smtClean="0">
                <a:latin typeface="Source Sans Pro"/>
                <a:cs typeface="Source Sans Pro"/>
              </a:rPr>
              <a:t>TBD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277536" y="3786031"/>
            <a:ext cx="2658694" cy="19924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Touch point with ccNSO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Determine methods of </a:t>
            </a: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review with GNSO</a:t>
            </a:r>
            <a:endParaRPr lang="en-US" sz="1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77535" y="2194310"/>
            <a:ext cx="2658694" cy="15380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smtClean="0">
                <a:solidFill>
                  <a:prstClr val="white"/>
                </a:solidFill>
                <a:latin typeface="Source Sans Pro"/>
                <a:cs typeface="Source Sans Pro"/>
              </a:rPr>
              <a:t>Activity:</a:t>
            </a:r>
            <a:endParaRPr lang="en-US" sz="1400" b="1" dirty="0" smtClean="0">
              <a:solidFill>
                <a:prstClr val="white"/>
              </a:solidFill>
              <a:latin typeface="Source Sans Pro"/>
              <a:cs typeface="Source Sans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351000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[CSC Service Level Target Review]</a:t>
            </a:r>
          </a:p>
        </p:txBody>
      </p:sp>
      <p:cxnSp>
        <p:nvCxnSpPr>
          <p:cNvPr id="18" name="Straight Connector 10"/>
          <p:cNvCxnSpPr>
            <a:stCxn id="19" idx="2"/>
            <a:endCxn id="30" idx="0"/>
          </p:cNvCxnSpPr>
          <p:nvPr/>
        </p:nvCxnSpPr>
        <p:spPr>
          <a:xfrm flipH="1">
            <a:off x="4606882" y="1663275"/>
            <a:ext cx="15918" cy="531035"/>
          </a:xfrm>
          <a:prstGeom prst="straightConnector1">
            <a:avLst/>
          </a:prstGeom>
          <a:ln>
            <a:solidFill>
              <a:schemeClr val="accent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749300" y="902675"/>
            <a:ext cx="7747000" cy="760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/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/>
              <a:t>[CSC Service Level Target Review]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99949" y="924611"/>
            <a:ext cx="96212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Source Sans Pro"/>
                <a:cs typeface="Source Sans Pro"/>
              </a:rPr>
              <a:t>Members: </a:t>
            </a:r>
          </a:p>
          <a:p>
            <a:r>
              <a:rPr lang="en-US" sz="1400" dirty="0" smtClean="0">
                <a:latin typeface="Source Sans Pro"/>
                <a:cs typeface="Source Sans Pro"/>
              </a:rPr>
              <a:t>ccNSO</a:t>
            </a:r>
          </a:p>
          <a:p>
            <a:r>
              <a:rPr lang="en-US" sz="1400" dirty="0" smtClean="0">
                <a:latin typeface="Source Sans Pro"/>
                <a:cs typeface="Source Sans Pro"/>
              </a:rPr>
              <a:t>GNSO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277536" y="3786031"/>
            <a:ext cx="2658694" cy="19924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Touch point with ccNSO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Provide ratification to proposed changes to service level </a:t>
            </a: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targets with GNSO </a:t>
            </a:r>
            <a:endParaRPr lang="en-US" sz="1400" dirty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77535" y="2194310"/>
            <a:ext cx="2658694" cy="153801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 smtClean="0">
                <a:solidFill>
                  <a:prstClr val="white"/>
                </a:solidFill>
                <a:latin typeface="Source Sans Pro"/>
                <a:cs typeface="Source Sans Pro"/>
              </a:rPr>
              <a:t>Activity: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prstClr val="white"/>
                </a:solidFill>
                <a:latin typeface="Source Sans Pro"/>
                <a:cs typeface="Source Sans Pro"/>
              </a:rPr>
              <a:t>Recommend change </a:t>
            </a:r>
            <a:r>
              <a:rPr lang="en-US" sz="1400" dirty="0">
                <a:solidFill>
                  <a:prstClr val="white"/>
                </a:solidFill>
                <a:latin typeface="Source Sans Pro"/>
                <a:cs typeface="Source Sans Pro"/>
              </a:rPr>
              <a:t>to the service level targets</a:t>
            </a:r>
            <a:endParaRPr lang="en-US" sz="1400" dirty="0" smtClean="0">
              <a:solidFill>
                <a:prstClr val="white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78468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Implementation Planning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8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ccTLD Community Work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04929" y="2583724"/>
            <a:ext cx="79398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CWG-Stewardship Proposal Paragraph </a:t>
            </a:r>
            <a:r>
              <a:rPr lang="en-US" sz="2000" b="1" dirty="0" smtClean="0"/>
              <a:t>1106-6:</a:t>
            </a:r>
            <a:endParaRPr lang="en-US" sz="2000" b="1" dirty="0" smtClean="0"/>
          </a:p>
          <a:p>
            <a:endParaRPr lang="en-US" b="1" dirty="0" smtClean="0"/>
          </a:p>
          <a:p>
            <a:r>
              <a:rPr lang="en-US" b="1" dirty="0" smtClean="0"/>
              <a:t>Appeal </a:t>
            </a:r>
            <a:r>
              <a:rPr lang="en-US" b="1" dirty="0"/>
              <a:t>mechanism. </a:t>
            </a:r>
            <a:r>
              <a:rPr lang="en-US" dirty="0"/>
              <a:t>An appeal mechanism, for example in the form of </a:t>
            </a:r>
            <a:r>
              <a:rPr lang="en-US" dirty="0" smtClean="0"/>
              <a:t>an Independent </a:t>
            </a:r>
            <a:r>
              <a:rPr lang="en-US" dirty="0"/>
              <a:t>Review Panel, for issues relating to the IANA functions. For example</a:t>
            </a:r>
            <a:r>
              <a:rPr lang="en-US" dirty="0" smtClean="0"/>
              <a:t>, direct </a:t>
            </a:r>
            <a:r>
              <a:rPr lang="en-US" dirty="0"/>
              <a:t>customers with non-remediated issues or matters referred by ccNSO or </a:t>
            </a:r>
            <a:r>
              <a:rPr lang="en-US" dirty="0" smtClean="0"/>
              <a:t>GNSO after </a:t>
            </a:r>
            <a:r>
              <a:rPr lang="en-US" dirty="0"/>
              <a:t>escalation by the CSC will have access to an Independent Review Panel. </a:t>
            </a:r>
            <a:r>
              <a:rPr lang="en-US" b="1" dirty="0" smtClean="0">
                <a:solidFill>
                  <a:schemeClr val="accent5"/>
                </a:solidFill>
              </a:rPr>
              <a:t>The appeal </a:t>
            </a:r>
            <a:r>
              <a:rPr lang="en-US" b="1" dirty="0">
                <a:solidFill>
                  <a:schemeClr val="accent5"/>
                </a:solidFill>
              </a:rPr>
              <a:t>mechanism will not cover issues relating to ccTLD delegation and </a:t>
            </a:r>
            <a:r>
              <a:rPr lang="en-US" b="1" dirty="0" err="1">
                <a:solidFill>
                  <a:schemeClr val="accent5"/>
                </a:solidFill>
              </a:rPr>
              <a:t>redelegation</a:t>
            </a:r>
            <a:r>
              <a:rPr lang="en-US" b="1" dirty="0" smtClean="0">
                <a:solidFill>
                  <a:schemeClr val="accent5"/>
                </a:solidFill>
              </a:rPr>
              <a:t>, which </a:t>
            </a:r>
            <a:r>
              <a:rPr lang="en-US" b="1" dirty="0">
                <a:solidFill>
                  <a:schemeClr val="accent5"/>
                </a:solidFill>
              </a:rPr>
              <a:t>mechanism is to be developed by the ccTLD community </a:t>
            </a:r>
            <a:r>
              <a:rPr lang="en-US" b="1" dirty="0" smtClean="0">
                <a:solidFill>
                  <a:schemeClr val="accent5"/>
                </a:solidFill>
              </a:rPr>
              <a:t>post-transition</a:t>
            </a:r>
            <a:r>
              <a:rPr lang="en-US" b="1" dirty="0">
                <a:solidFill>
                  <a:schemeClr val="accent5"/>
                </a:solidFill>
              </a:rPr>
              <a:t>.</a:t>
            </a:r>
          </a:p>
        </p:txBody>
      </p:sp>
      <p:pic>
        <p:nvPicPr>
          <p:cNvPr id="5" name="Picture 4" descr="0221-man.eps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84768" y="1609474"/>
            <a:ext cx="393759" cy="1304326"/>
          </a:xfrm>
          <a:prstGeom prst="rect">
            <a:avLst/>
          </a:prstGeom>
        </p:spPr>
      </p:pic>
      <p:pic>
        <p:nvPicPr>
          <p:cNvPr id="6" name="Picture 5" descr="0221-man.eps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8014" y="1609474"/>
            <a:ext cx="393759" cy="1304326"/>
          </a:xfrm>
          <a:prstGeom prst="rect">
            <a:avLst/>
          </a:prstGeom>
        </p:spPr>
      </p:pic>
      <p:pic>
        <p:nvPicPr>
          <p:cNvPr id="7" name="Picture 6" descr="0221-man.eps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1260" y="1609474"/>
            <a:ext cx="393759" cy="1304326"/>
          </a:xfrm>
          <a:prstGeom prst="rect">
            <a:avLst/>
          </a:prstGeom>
        </p:spPr>
      </p:pic>
      <p:pic>
        <p:nvPicPr>
          <p:cNvPr id="8" name="Picture 7" descr="0221-man.eps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4506" y="1609474"/>
            <a:ext cx="393759" cy="1304326"/>
          </a:xfrm>
          <a:prstGeom prst="rect">
            <a:avLst/>
          </a:prstGeom>
        </p:spPr>
      </p:pic>
      <p:pic>
        <p:nvPicPr>
          <p:cNvPr id="9" name="Picture 8" descr="0221-man.eps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7752" y="1609474"/>
            <a:ext cx="393759" cy="1304326"/>
          </a:xfrm>
          <a:prstGeom prst="rect">
            <a:avLst/>
          </a:prstGeom>
        </p:spPr>
      </p:pic>
      <p:pic>
        <p:nvPicPr>
          <p:cNvPr id="10" name="Picture 9" descr="0221-man.eps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0996" y="1609474"/>
            <a:ext cx="393759" cy="1304326"/>
          </a:xfrm>
          <a:prstGeom prst="rect">
            <a:avLst/>
          </a:prstGeom>
        </p:spPr>
      </p:pic>
      <p:pic>
        <p:nvPicPr>
          <p:cNvPr id="11" name="Picture 10" descr="0112-bubbles3.eps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8014" y="810386"/>
            <a:ext cx="736600" cy="673100"/>
          </a:xfrm>
          <a:prstGeom prst="rect">
            <a:avLst/>
          </a:prstGeom>
        </p:spPr>
      </p:pic>
      <p:pic>
        <p:nvPicPr>
          <p:cNvPr id="12" name="Picture 11" descr="0112-bubbles3.eps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4911" y="829164"/>
            <a:ext cx="7366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30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Post-Transition New Entities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 rot="19711370" flipV="1">
            <a:off x="3850771" y="3861474"/>
            <a:ext cx="755112" cy="707878"/>
            <a:chOff x="460070" y="2026683"/>
            <a:chExt cx="1505040" cy="1410903"/>
          </a:xfrm>
        </p:grpSpPr>
        <p:sp>
          <p:nvSpPr>
            <p:cNvPr id="28" name="Teardrop 27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rgbClr val="2599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/>
            </a:p>
          </p:txBody>
        </p:sp>
        <p:sp>
          <p:nvSpPr>
            <p:cNvPr id="29" name="TextBox 28"/>
            <p:cNvSpPr txBox="1"/>
            <p:nvPr/>
          </p:nvSpPr>
          <p:spPr>
            <a:xfrm rot="19711370" flipV="1">
              <a:off x="460070" y="2026683"/>
              <a:ext cx="1505040" cy="1410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VRSGN’s </a:t>
              </a:r>
            </a:p>
            <a:p>
              <a:pPr algn="ctr"/>
              <a:r>
                <a:rPr lang="en-US" sz="8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RZMS code changes (parallel testing)</a:t>
              </a:r>
              <a:endParaRPr lang="en-US" sz="8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 rot="1888630" flipH="1" flipV="1">
            <a:off x="2732783" y="3863792"/>
            <a:ext cx="755117" cy="707885"/>
            <a:chOff x="468352" y="2017507"/>
            <a:chExt cx="1505042" cy="1410905"/>
          </a:xfrm>
        </p:grpSpPr>
        <p:sp>
          <p:nvSpPr>
            <p:cNvPr id="31" name="Teardrop 30"/>
            <p:cNvSpPr/>
            <p:nvPr/>
          </p:nvSpPr>
          <p:spPr>
            <a:xfrm rot="8100000">
              <a:off x="530508" y="2067370"/>
              <a:ext cx="1346790" cy="1346794"/>
            </a:xfrm>
            <a:prstGeom prst="teardrop">
              <a:avLst>
                <a:gd name="adj" fmla="val 96125"/>
              </a:avLst>
            </a:prstGeom>
            <a:solidFill>
              <a:srgbClr val="2599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/>
            </a:p>
          </p:txBody>
        </p:sp>
        <p:sp>
          <p:nvSpPr>
            <p:cNvPr id="32" name="TextBox 31"/>
            <p:cNvSpPr txBox="1"/>
            <p:nvPr/>
          </p:nvSpPr>
          <p:spPr>
            <a:xfrm rot="19711370" flipV="1">
              <a:off x="468352" y="2017507"/>
              <a:ext cx="1505042" cy="14109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ICANN’s </a:t>
              </a:r>
            </a:p>
            <a:p>
              <a:pPr algn="ctr"/>
              <a:r>
                <a:rPr lang="en-US" sz="8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RZMS code changes (parallel testing)</a:t>
              </a:r>
              <a:endParaRPr lang="en-US" sz="8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802882" y="2869795"/>
            <a:ext cx="675718" cy="736432"/>
            <a:chOff x="569487" y="2043501"/>
            <a:chExt cx="1346792" cy="1467803"/>
          </a:xfrm>
        </p:grpSpPr>
        <p:sp>
          <p:nvSpPr>
            <p:cNvPr id="45" name="Teardrop 44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rgbClr val="2599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94800" y="2100397"/>
              <a:ext cx="1273357" cy="1410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ICANN’s RZMS code changes (RZA)</a:t>
              </a:r>
              <a:endParaRPr lang="en-US" sz="8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 rot="10044064">
            <a:off x="3317476" y="3913924"/>
            <a:ext cx="675718" cy="675718"/>
            <a:chOff x="261545" y="2092066"/>
            <a:chExt cx="1346792" cy="1346792"/>
          </a:xfrm>
        </p:grpSpPr>
        <p:sp>
          <p:nvSpPr>
            <p:cNvPr id="48" name="Teardrop 47"/>
            <p:cNvSpPr/>
            <p:nvPr/>
          </p:nvSpPr>
          <p:spPr>
            <a:xfrm rot="8100000">
              <a:off x="261545" y="2092066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>
                <a:latin typeface="Source Sans Pro"/>
                <a:cs typeface="Source Sans Pro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 rot="11555936">
              <a:off x="323327" y="2207518"/>
              <a:ext cx="1273357" cy="1165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RZMA ready for public </a:t>
              </a:r>
              <a:r>
                <a:rPr lang="en-US" sz="800" dirty="0">
                  <a:solidFill>
                    <a:schemeClr val="bg1"/>
                  </a:solidFill>
                  <a:latin typeface="Source Sans Pro"/>
                  <a:cs typeface="Source Sans Pro"/>
                </a:rPr>
                <a:t>r</a:t>
              </a:r>
              <a:r>
                <a:rPr lang="en-US" sz="8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eview</a:t>
              </a:r>
              <a:endParaRPr lang="en-US" sz="8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sp>
        <p:nvSpPr>
          <p:cNvPr id="53" name="Rectangle 52"/>
          <p:cNvSpPr/>
          <p:nvPr/>
        </p:nvSpPr>
        <p:spPr>
          <a:xfrm>
            <a:off x="266328" y="2691005"/>
            <a:ext cx="8746501" cy="1907932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05901" y="2681571"/>
            <a:ext cx="8034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u="sng" dirty="0" smtClean="0">
                <a:cs typeface="Source Sans Pro"/>
              </a:rPr>
              <a:t>Key Dates: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483332" y="3649908"/>
            <a:ext cx="8479159" cy="268571"/>
            <a:chOff x="474001" y="5293152"/>
            <a:chExt cx="8479159" cy="268571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944901" y="5293152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Chevron 62"/>
            <p:cNvSpPr/>
            <p:nvPr/>
          </p:nvSpPr>
          <p:spPr>
            <a:xfrm>
              <a:off x="474001" y="5336789"/>
              <a:ext cx="8479159" cy="87640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1544887" y="5293667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144873" y="5294182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2744859" y="5294697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3344845" y="5295212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944831" y="5295727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4544817" y="5296242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5144803" y="5296757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5744789" y="5297272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6344775" y="5297787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944761" y="5298302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7544747" y="5298817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8144733" y="5299332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1091674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NOV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684629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DEC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277584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JAN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870539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FEB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463494" y="5377057"/>
              <a:ext cx="41190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MAR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056449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APR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649404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MAY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242359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JUN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835314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JUL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428269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AUG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614179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OCT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207137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NOV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021224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SEP</a:t>
              </a:r>
            </a:p>
          </p:txBody>
        </p:sp>
      </p:grpSp>
      <p:sp>
        <p:nvSpPr>
          <p:cNvPr id="89" name="Oval 88"/>
          <p:cNvSpPr/>
          <p:nvPr/>
        </p:nvSpPr>
        <p:spPr>
          <a:xfrm>
            <a:off x="2066505" y="3653747"/>
            <a:ext cx="172003" cy="159349"/>
          </a:xfrm>
          <a:prstGeom prst="ellipse">
            <a:avLst/>
          </a:prstGeom>
          <a:solidFill>
            <a:srgbClr val="1D98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3418299" y="3654028"/>
            <a:ext cx="172003" cy="159349"/>
          </a:xfrm>
          <a:prstGeom prst="ellipse">
            <a:avLst/>
          </a:prstGeom>
          <a:solidFill>
            <a:srgbClr val="1B6F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latin typeface="Source Sans Pro"/>
                <a:cs typeface="Source Sans Pro"/>
              </a:rPr>
              <a:t>a</a:t>
            </a:r>
            <a:endParaRPr lang="en-US" dirty="0">
              <a:latin typeface="Source Sans Pro"/>
              <a:cs typeface="Source Sans Pro"/>
            </a:endParaRPr>
          </a:p>
        </p:txBody>
      </p:sp>
      <p:sp>
        <p:nvSpPr>
          <p:cNvPr id="91" name="Oval 90"/>
          <p:cNvSpPr/>
          <p:nvPr/>
        </p:nvSpPr>
        <p:spPr>
          <a:xfrm>
            <a:off x="3877117" y="3653747"/>
            <a:ext cx="172003" cy="159349"/>
          </a:xfrm>
          <a:prstGeom prst="ellipse">
            <a:avLst/>
          </a:prstGeom>
          <a:solidFill>
            <a:srgbClr val="1D98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3263599" y="3627403"/>
            <a:ext cx="172003" cy="159349"/>
          </a:xfrm>
          <a:prstGeom prst="ellipse">
            <a:avLst/>
          </a:prstGeom>
          <a:solidFill>
            <a:srgbClr val="DB60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3026043" y="2847852"/>
            <a:ext cx="675718" cy="754206"/>
            <a:chOff x="569487" y="2043501"/>
            <a:chExt cx="1346792" cy="1503229"/>
          </a:xfrm>
        </p:grpSpPr>
        <p:sp>
          <p:nvSpPr>
            <p:cNvPr id="94" name="Teardrop 93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latin typeface="Source Sans Pro"/>
                <a:cs typeface="Source Sans Pro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94800" y="2135823"/>
              <a:ext cx="1273357" cy="1410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ICANN’s RZMS code changes (SLEs)</a:t>
              </a:r>
              <a:endParaRPr lang="en-US" sz="8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sp>
        <p:nvSpPr>
          <p:cNvPr id="96" name="Oval 95"/>
          <p:cNvSpPr/>
          <p:nvPr/>
        </p:nvSpPr>
        <p:spPr>
          <a:xfrm>
            <a:off x="6041505" y="3653746"/>
            <a:ext cx="172003" cy="159349"/>
          </a:xfrm>
          <a:prstGeom prst="ellipse">
            <a:avLst/>
          </a:prstGeom>
          <a:solidFill>
            <a:srgbClr val="DB60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</a:t>
            </a:r>
            <a:endParaRPr lang="en-US" dirty="0"/>
          </a:p>
        </p:txBody>
      </p:sp>
      <p:grpSp>
        <p:nvGrpSpPr>
          <p:cNvPr id="97" name="Group 96"/>
          <p:cNvGrpSpPr/>
          <p:nvPr/>
        </p:nvGrpSpPr>
        <p:grpSpPr>
          <a:xfrm>
            <a:off x="5789647" y="2827286"/>
            <a:ext cx="675718" cy="675718"/>
            <a:chOff x="569487" y="2043501"/>
            <a:chExt cx="1346792" cy="1346792"/>
          </a:xfrm>
        </p:grpSpPr>
        <p:sp>
          <p:nvSpPr>
            <p:cNvPr id="98" name="Teardrop 97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latin typeface="Source Sans Pro"/>
                <a:cs typeface="Source Sans Pro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94800" y="2236408"/>
              <a:ext cx="1273357" cy="9201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SLA targets defined</a:t>
              </a:r>
              <a:endParaRPr lang="en-US" sz="8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sp>
        <p:nvSpPr>
          <p:cNvPr id="100" name="Teardrop 99"/>
          <p:cNvSpPr/>
          <p:nvPr/>
        </p:nvSpPr>
        <p:spPr>
          <a:xfrm rot="11964326" flipV="1">
            <a:off x="6626911" y="3879422"/>
            <a:ext cx="675715" cy="675718"/>
          </a:xfrm>
          <a:prstGeom prst="teardrop">
            <a:avLst>
              <a:gd name="adj" fmla="val 96125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latin typeface="Source Sans Pro"/>
              <a:cs typeface="Source Sans Pro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593409" y="3949074"/>
            <a:ext cx="712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latin typeface="Source Sans Pro"/>
                <a:cs typeface="Source Sans Pro"/>
              </a:rPr>
              <a:t>SLA dashboard ready</a:t>
            </a:r>
            <a:endParaRPr lang="en-US" sz="800" dirty="0">
              <a:solidFill>
                <a:schemeClr val="bg1"/>
              </a:solidFill>
              <a:latin typeface="Source Sans Pro"/>
              <a:cs typeface="Source Sans Pro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3621160" y="2865627"/>
            <a:ext cx="675718" cy="675718"/>
            <a:chOff x="569487" y="2043501"/>
            <a:chExt cx="1346792" cy="1346792"/>
          </a:xfrm>
        </p:grpSpPr>
        <p:sp>
          <p:nvSpPr>
            <p:cNvPr id="103" name="Teardrop 102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rgbClr val="2599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94800" y="2100397"/>
              <a:ext cx="1273357" cy="9201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Start</a:t>
              </a:r>
            </a:p>
            <a:p>
              <a:pPr algn="ctr"/>
              <a:r>
                <a:rPr lang="en-US" sz="8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parallel </a:t>
              </a:r>
              <a:r>
                <a:rPr lang="en-US" sz="800" dirty="0">
                  <a:solidFill>
                    <a:schemeClr val="bg1"/>
                  </a:solidFill>
                  <a:latin typeface="Source Sans Pro"/>
                  <a:cs typeface="Source Sans Pro"/>
                </a:rPr>
                <a:t>t</a:t>
              </a:r>
              <a:r>
                <a:rPr lang="en-US" sz="8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esting</a:t>
              </a:r>
              <a:endParaRPr lang="en-US" sz="8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sp>
        <p:nvSpPr>
          <p:cNvPr id="105" name="Oval 104"/>
          <p:cNvSpPr/>
          <p:nvPr/>
        </p:nvSpPr>
        <p:spPr>
          <a:xfrm>
            <a:off x="7459230" y="3615011"/>
            <a:ext cx="172003" cy="159349"/>
          </a:xfrm>
          <a:prstGeom prst="ellipse">
            <a:avLst/>
          </a:prstGeom>
          <a:solidFill>
            <a:srgbClr val="1D98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7190698" y="2841415"/>
            <a:ext cx="721233" cy="682038"/>
            <a:chOff x="526793" y="2043501"/>
            <a:chExt cx="1437509" cy="1359389"/>
          </a:xfrm>
        </p:grpSpPr>
        <p:sp>
          <p:nvSpPr>
            <p:cNvPr id="107" name="Teardrop 106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rgbClr val="2599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26793" y="2237357"/>
              <a:ext cx="1437509" cy="1165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Remove RZA Role in production RZMS</a:t>
              </a:r>
              <a:endParaRPr lang="en-US" sz="8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1992848" y="3543225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>
                <a:latin typeface="Source Sans Pro"/>
                <a:cs typeface="Source Sans Pro"/>
              </a:rPr>
              <a:t> </a:t>
            </a:r>
          </a:p>
        </p:txBody>
      </p:sp>
      <p:sp>
        <p:nvSpPr>
          <p:cNvPr id="110" name="Title 1"/>
          <p:cNvSpPr txBox="1">
            <a:spLocks/>
          </p:cNvSpPr>
          <p:nvPr/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 defTabSz="457200" rtl="0" eaLnBrk="1" latinLnBrk="0" hangingPunct="1">
              <a:lnSpc>
                <a:spcPts val="3980"/>
              </a:lnSpc>
              <a:spcBef>
                <a:spcPct val="0"/>
              </a:spcBef>
              <a:buNone/>
              <a:defRPr sz="3000" b="0" i="0" kern="1200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800" smtClean="0"/>
              <a:t>RZMS, RZMA &amp; Names SLEs</a:t>
            </a:r>
            <a:endParaRPr lang="en-US" sz="2800" dirty="0"/>
          </a:p>
        </p:txBody>
      </p:sp>
      <p:graphicFrame>
        <p:nvGraphicFramePr>
          <p:cNvPr id="111" name="Table 110"/>
          <p:cNvGraphicFramePr>
            <a:graphicFrameLocks noGrp="1"/>
          </p:cNvGraphicFramePr>
          <p:nvPr>
            <p:extLst/>
          </p:nvPr>
        </p:nvGraphicFramePr>
        <p:xfrm>
          <a:off x="266328" y="747462"/>
          <a:ext cx="8748047" cy="1874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/>
                <a:gridCol w="2002585"/>
                <a:gridCol w="3367902"/>
                <a:gridCol w="1263511"/>
                <a:gridCol w="697688"/>
                <a:gridCol w="1208081"/>
              </a:tblGrid>
              <a:tr h="254247"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Project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Description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Plan Completion</a:t>
                      </a:r>
                      <a:r>
                        <a:rPr lang="en-US" sz="1100" b="1" baseline="0" dirty="0" smtClean="0"/>
                        <a:t> Date 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Status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% Complete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RZMS changes to</a:t>
                      </a:r>
                      <a:r>
                        <a:rPr lang="en-US" sz="1100" baseline="0" dirty="0" smtClean="0"/>
                        <a:t> remove RZA role and support parallel testing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Remove NTIA's authorization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process from RZMS (code changes for ICANN and Verisign, and parallel testing).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trike="sngStrike" baseline="0" dirty="0" smtClean="0"/>
                        <a:t>09/30/15</a:t>
                      </a:r>
                    </a:p>
                    <a:p>
                      <a:pPr algn="ctr"/>
                      <a:r>
                        <a:rPr lang="en-US" sz="1100" dirty="0" smtClean="0"/>
                        <a:t>08/15/16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Names SLEs (SLEs for Naming Community)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RZMS code changes to accommodate new SLEs, inclusion</a:t>
                      </a:r>
                      <a:r>
                        <a:rPr lang="en-US" sz="1100" baseline="0" dirty="0" smtClean="0"/>
                        <a:t> of performance targets in ICANN-PTI contract, dashboard reporting </a:t>
                      </a:r>
                      <a:r>
                        <a:rPr lang="en-US" sz="1100" dirty="0" smtClean="0"/>
                        <a:t>of SLAs.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trike="sngStrike" baseline="0" dirty="0" smtClean="0"/>
                        <a:t>09/30/15</a:t>
                      </a:r>
                    </a:p>
                    <a:p>
                      <a:pPr algn="ctr"/>
                      <a:r>
                        <a:rPr lang="en-US" sz="1100" dirty="0" smtClean="0"/>
                        <a:t>08/15/16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6F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RZMA (Agreement with Root Zone Maintainer)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Completion of draft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RZMA.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strike="sngStrike" dirty="0" smtClean="0"/>
                        <a:t>01/31/16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02/29/16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2" name="Oval 111"/>
          <p:cNvSpPr/>
          <p:nvPr/>
        </p:nvSpPr>
        <p:spPr>
          <a:xfrm>
            <a:off x="7309247" y="1223744"/>
            <a:ext cx="310719" cy="288794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" name="Group 112"/>
          <p:cNvGrpSpPr/>
          <p:nvPr/>
        </p:nvGrpSpPr>
        <p:grpSpPr>
          <a:xfrm>
            <a:off x="7875946" y="1246464"/>
            <a:ext cx="1189528" cy="276999"/>
            <a:chOff x="7823301" y="1367455"/>
            <a:chExt cx="1189528" cy="276999"/>
          </a:xfrm>
        </p:grpSpPr>
        <p:sp>
          <p:nvSpPr>
            <p:cNvPr id="114" name="Rectangle 113"/>
            <p:cNvSpPr/>
            <p:nvPr/>
          </p:nvSpPr>
          <p:spPr>
            <a:xfrm>
              <a:off x="7823301" y="1384469"/>
              <a:ext cx="737160" cy="242970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823301" y="1384468"/>
              <a:ext cx="340522" cy="233895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8560461" y="1367455"/>
              <a:ext cx="45236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2060"/>
                  </a:solidFill>
                </a:rPr>
                <a:t>4</a:t>
              </a:r>
              <a:r>
                <a:rPr lang="en-US" sz="1200" dirty="0" smtClean="0">
                  <a:solidFill>
                    <a:srgbClr val="002060"/>
                  </a:solidFill>
                </a:rPr>
                <a:t>0%</a:t>
              </a:r>
              <a:endParaRPr lang="en-US" sz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7823301" y="332868"/>
            <a:ext cx="1085850" cy="244907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03/08/16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793550" y="99295"/>
            <a:ext cx="11801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Source Sans Pro"/>
                <a:cs typeface="Source Sans Pro"/>
              </a:rPr>
              <a:t>Status As Of Date:</a:t>
            </a:r>
          </a:p>
        </p:txBody>
      </p:sp>
      <p:sp>
        <p:nvSpPr>
          <p:cNvPr id="119" name="Oval 118"/>
          <p:cNvSpPr/>
          <p:nvPr/>
        </p:nvSpPr>
        <p:spPr>
          <a:xfrm>
            <a:off x="7299628" y="1749100"/>
            <a:ext cx="310719" cy="288794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0" name="Group 119"/>
          <p:cNvGrpSpPr/>
          <p:nvPr/>
        </p:nvGrpSpPr>
        <p:grpSpPr>
          <a:xfrm>
            <a:off x="7875945" y="1754672"/>
            <a:ext cx="1189529" cy="276999"/>
            <a:chOff x="7823300" y="1367455"/>
            <a:chExt cx="1189529" cy="276999"/>
          </a:xfrm>
        </p:grpSpPr>
        <p:sp>
          <p:nvSpPr>
            <p:cNvPr id="121" name="Rectangle 120"/>
            <p:cNvSpPr/>
            <p:nvPr/>
          </p:nvSpPr>
          <p:spPr>
            <a:xfrm>
              <a:off x="7823301" y="1384469"/>
              <a:ext cx="737160" cy="242970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7823300" y="1384469"/>
              <a:ext cx="151837" cy="24297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8560461" y="1367455"/>
              <a:ext cx="45236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2060"/>
                  </a:solidFill>
                </a:rPr>
                <a:t>15%</a:t>
              </a:r>
              <a:endParaRPr lang="en-US" sz="1200" dirty="0">
                <a:solidFill>
                  <a:srgbClr val="002060"/>
                </a:solidFill>
              </a:endParaRPr>
            </a:p>
          </p:txBody>
        </p:sp>
      </p:grpSp>
      <p:graphicFrame>
        <p:nvGraphicFramePr>
          <p:cNvPr id="124" name="Table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97081"/>
              </p:ext>
            </p:extLst>
          </p:nvPr>
        </p:nvGraphicFramePr>
        <p:xfrm>
          <a:off x="266330" y="4602051"/>
          <a:ext cx="8748045" cy="15143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6015"/>
                <a:gridCol w="2916015"/>
                <a:gridCol w="2916015"/>
              </a:tblGrid>
              <a:tr h="1514389">
                <a:tc>
                  <a:txBody>
                    <a:bodyPr/>
                    <a:lstStyle/>
                    <a:p>
                      <a:r>
                        <a:rPr lang="en-US" sz="1100" b="1" u="sng" dirty="0" smtClean="0">
                          <a:solidFill>
                            <a:schemeClr val="tx1"/>
                          </a:solidFill>
                        </a:rPr>
                        <a:t>Project Updates:</a:t>
                      </a:r>
                      <a:endParaRPr 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68275" indent="-168275"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en-US" sz="1100" dirty="0" smtClean="0"/>
                        <a:t>Met with DT-A on 07 March to agree on future work phases and approach</a:t>
                      </a:r>
                    </a:p>
                    <a:p>
                      <a:pPr marL="168275" indent="-168275"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en-US" sz="1100" dirty="0" smtClean="0"/>
                        <a:t>Met with Verisign to</a:t>
                      </a:r>
                      <a:r>
                        <a:rPr lang="en-US" sz="1100" baseline="0" dirty="0" smtClean="0"/>
                        <a:t> finalize the remaining issues</a:t>
                      </a:r>
                    </a:p>
                    <a:p>
                      <a:pPr marL="168275" indent="-168275"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en-US" sz="1100" baseline="0" dirty="0" smtClean="0"/>
                        <a:t>Plan completion date for RZMS and Names SLEs changed to 15 August due to NTIA’s requirement </a:t>
                      </a: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u="sng" dirty="0" smtClean="0">
                          <a:solidFill>
                            <a:schemeClr val="tx1"/>
                          </a:solidFill>
                        </a:rPr>
                        <a:t>Upcoming Activities:</a:t>
                      </a:r>
                    </a:p>
                    <a:p>
                      <a:pPr marL="117475" indent="-117475">
                        <a:buFont typeface="Wingdings" charset="2"/>
                        <a:buChar char="§"/>
                      </a:pPr>
                      <a:r>
                        <a:rPr lang="en-US" sz="1100" dirty="0" smtClean="0"/>
                        <a:t>F</a:t>
                      </a:r>
                      <a:r>
                        <a:rPr lang="en-US" sz="1100" baseline="0" dirty="0" smtClean="0"/>
                        <a:t>inalize draft RZMA</a:t>
                      </a:r>
                    </a:p>
                    <a:p>
                      <a:pPr marL="117475" indent="-117475">
                        <a:buFont typeface="Wingdings" charset="2"/>
                        <a:buChar char="§"/>
                      </a:pPr>
                      <a:r>
                        <a:rPr lang="en-US" sz="1100" dirty="0" smtClean="0"/>
                        <a:t>Begin tool development</a:t>
                      </a:r>
                      <a:r>
                        <a:rPr lang="en-US" sz="1100" baseline="0" dirty="0" smtClean="0"/>
                        <a:t> to aggregate and convert data</a:t>
                      </a:r>
                      <a:endParaRPr lang="en-US" sz="1100" dirty="0" smtClean="0"/>
                    </a:p>
                    <a:p>
                      <a:pPr marL="0" indent="0">
                        <a:buFont typeface="Wingdings" charset="2"/>
                        <a:buNone/>
                      </a:pP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u="sng" dirty="0" smtClean="0">
                          <a:solidFill>
                            <a:schemeClr val="tx1"/>
                          </a:solidFill>
                        </a:rPr>
                        <a:t>Open Items: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100" dirty="0" smtClean="0"/>
                        <a:t>Pending Verisign’s code changes to start parallel testing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en-US" sz="11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1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125" name="Group 124"/>
          <p:cNvGrpSpPr/>
          <p:nvPr/>
        </p:nvGrpSpPr>
        <p:grpSpPr>
          <a:xfrm>
            <a:off x="2971526" y="2257589"/>
            <a:ext cx="4651984" cy="4588099"/>
            <a:chOff x="2050741" y="2280113"/>
            <a:chExt cx="4651984" cy="4588099"/>
          </a:xfrm>
        </p:grpSpPr>
        <p:sp>
          <p:nvSpPr>
            <p:cNvPr id="126" name="Rectangle 125"/>
            <p:cNvSpPr/>
            <p:nvPr/>
          </p:nvSpPr>
          <p:spPr>
            <a:xfrm>
              <a:off x="2050741" y="6332980"/>
              <a:ext cx="3200949" cy="5203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/>
          </p:nvSpPr>
          <p:spPr>
            <a:xfrm>
              <a:off x="2094508" y="6438219"/>
              <a:ext cx="116212" cy="108012"/>
            </a:xfrm>
            <a:prstGeom prst="ellipse">
              <a:avLst/>
            </a:prstGeom>
            <a:solidFill>
              <a:srgbClr val="00CC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Isosceles Triangle 127"/>
            <p:cNvSpPr/>
            <p:nvPr/>
          </p:nvSpPr>
          <p:spPr>
            <a:xfrm>
              <a:off x="2089528" y="6599320"/>
              <a:ext cx="126174" cy="110822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676865" y="6618948"/>
              <a:ext cx="127135" cy="11110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2229382" y="6402541"/>
              <a:ext cx="56137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ource Sans Pro"/>
                  <a:cs typeface="Source Sans Pro"/>
                </a:rPr>
                <a:t>On-track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215702" y="6592046"/>
              <a:ext cx="1112560" cy="276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en-US" sz="800" dirty="0" smtClean="0">
                  <a:latin typeface="Source Sans Pro"/>
                  <a:cs typeface="Source Sans Pro"/>
                </a:rPr>
                <a:t>Behind schedule, but recovery still possible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817236" y="6574455"/>
              <a:ext cx="109356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ource Sans Pro"/>
                  <a:cs typeface="Source Sans Pro"/>
                </a:rPr>
                <a:t>Target will be missed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3676941" y="6403504"/>
              <a:ext cx="127135" cy="1111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3809497" y="6359011"/>
              <a:ext cx="67358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ource Sans Pro"/>
                  <a:cs typeface="Source Sans Pro"/>
                </a:rPr>
                <a:t>Not started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6385021" y="2280113"/>
              <a:ext cx="317704" cy="27764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7895469" y="2257589"/>
            <a:ext cx="1189530" cy="276999"/>
            <a:chOff x="7877648" y="2314383"/>
            <a:chExt cx="1189530" cy="276999"/>
          </a:xfrm>
        </p:grpSpPr>
        <p:sp>
          <p:nvSpPr>
            <p:cNvPr id="137" name="Rectangle 136"/>
            <p:cNvSpPr/>
            <p:nvPr/>
          </p:nvSpPr>
          <p:spPr>
            <a:xfrm>
              <a:off x="7877650" y="2331397"/>
              <a:ext cx="737160" cy="242970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7877648" y="2331397"/>
              <a:ext cx="645127" cy="234362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8614810" y="2314383"/>
              <a:ext cx="45236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2060"/>
                  </a:solidFill>
                </a:rPr>
                <a:t>90%</a:t>
              </a:r>
              <a:endParaRPr lang="en-US" sz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140" name="Teardrop 139"/>
          <p:cNvSpPr/>
          <p:nvPr/>
        </p:nvSpPr>
        <p:spPr>
          <a:xfrm rot="14354577" flipV="1">
            <a:off x="6021085" y="3904514"/>
            <a:ext cx="675715" cy="675718"/>
          </a:xfrm>
          <a:prstGeom prst="teardrop">
            <a:avLst>
              <a:gd name="adj" fmla="val 96125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latin typeface="Source Sans Pro"/>
              <a:cs typeface="Source Sans Pro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6001335" y="3937208"/>
            <a:ext cx="755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latin typeface="Source Sans Pro"/>
                <a:cs typeface="Source Sans Pro"/>
              </a:rPr>
              <a:t>Insert SLAs into ICANN-PTI contract</a:t>
            </a:r>
            <a:endParaRPr lang="en-US" sz="800" dirty="0">
              <a:solidFill>
                <a:schemeClr val="bg1"/>
              </a:solidFill>
              <a:latin typeface="Source Sans Pro"/>
              <a:cs typeface="Source Sans Pro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6415950" y="6434940"/>
            <a:ext cx="2152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bg1"/>
                </a:solidFill>
                <a:latin typeface="Source Sans Pro"/>
                <a:cs typeface="Source Sans Pro"/>
              </a:rPr>
              <a:t>* All dates are estimates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23182" y="6434940"/>
            <a:ext cx="2152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Source Sans Pro"/>
                <a:cs typeface="Source Sans Pro"/>
              </a:rPr>
              <a:t>DRAFT for Discussion</a:t>
            </a:r>
          </a:p>
        </p:txBody>
      </p:sp>
      <p:sp>
        <p:nvSpPr>
          <p:cNvPr id="144" name="Teardrop 143"/>
          <p:cNvSpPr/>
          <p:nvPr/>
        </p:nvSpPr>
        <p:spPr>
          <a:xfrm rot="1152527" flipV="1">
            <a:off x="2360608" y="2883386"/>
            <a:ext cx="675715" cy="675718"/>
          </a:xfrm>
          <a:prstGeom prst="teardrop">
            <a:avLst>
              <a:gd name="adj" fmla="val 96125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latin typeface="Source Sans Pro"/>
              <a:cs typeface="Source Sans Pro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327808" y="2983633"/>
            <a:ext cx="755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latin typeface="Source Sans Pro"/>
                <a:cs typeface="Source Sans Pro"/>
              </a:rPr>
              <a:t>Existing data Parsing conclusions shared</a:t>
            </a:r>
            <a:endParaRPr lang="en-US" sz="800" dirty="0">
              <a:solidFill>
                <a:schemeClr val="bg1"/>
              </a:solidFill>
              <a:latin typeface="Source Sans Pro"/>
              <a:cs typeface="Source Sans Pro"/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2854876" y="3653747"/>
            <a:ext cx="172003" cy="159349"/>
          </a:xfrm>
          <a:prstGeom prst="ellipse">
            <a:avLst/>
          </a:prstGeom>
          <a:solidFill>
            <a:srgbClr val="DB60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2645994" y="3653747"/>
            <a:ext cx="172003" cy="159349"/>
          </a:xfrm>
          <a:prstGeom prst="ellipse">
            <a:avLst/>
          </a:prstGeom>
          <a:solidFill>
            <a:srgbClr val="1B6F74">
              <a:alpha val="30196"/>
            </a:srgbClr>
          </a:solidFill>
          <a:ln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latin typeface="Source Sans Pro"/>
                <a:cs typeface="Source Sans Pro"/>
              </a:rPr>
              <a:t>a</a:t>
            </a:r>
            <a:endParaRPr lang="en-US" dirty="0">
              <a:latin typeface="Source Sans Pro"/>
              <a:cs typeface="Source Sans Pro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2790804" y="3539190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>
                <a:latin typeface="Source Sans Pro"/>
                <a:cs typeface="Source Sans Pro"/>
              </a:rPr>
              <a:t> </a:t>
            </a:r>
          </a:p>
        </p:txBody>
      </p:sp>
      <p:sp>
        <p:nvSpPr>
          <p:cNvPr id="149" name="Oval 148"/>
          <p:cNvSpPr/>
          <p:nvPr/>
        </p:nvSpPr>
        <p:spPr>
          <a:xfrm>
            <a:off x="6863086" y="3641913"/>
            <a:ext cx="172003" cy="159349"/>
          </a:xfrm>
          <a:prstGeom prst="ellipse">
            <a:avLst/>
          </a:prstGeom>
          <a:solidFill>
            <a:srgbClr val="DB6033">
              <a:alpha val="30196"/>
            </a:srgbClr>
          </a:solidFill>
          <a:ln>
            <a:solidFill>
              <a:srgbClr val="FA5B36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t</a:t>
            </a:r>
            <a:endParaRPr lang="en-US" dirty="0"/>
          </a:p>
        </p:txBody>
      </p:sp>
      <p:sp>
        <p:nvSpPr>
          <p:cNvPr id="150" name="Oval 149"/>
          <p:cNvSpPr/>
          <p:nvPr/>
        </p:nvSpPr>
        <p:spPr>
          <a:xfrm>
            <a:off x="7468076" y="3715838"/>
            <a:ext cx="172003" cy="159349"/>
          </a:xfrm>
          <a:prstGeom prst="ellipse">
            <a:avLst/>
          </a:prstGeom>
          <a:solidFill>
            <a:srgbClr val="DB6033">
              <a:alpha val="30196"/>
            </a:srgbClr>
          </a:solidFill>
          <a:ln>
            <a:solidFill>
              <a:srgbClr val="FA5B36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</a:t>
            </a:r>
            <a:endParaRPr lang="en-US" dirty="0"/>
          </a:p>
        </p:txBody>
      </p:sp>
      <p:sp>
        <p:nvSpPr>
          <p:cNvPr id="151" name="Oval 150"/>
          <p:cNvSpPr/>
          <p:nvPr/>
        </p:nvSpPr>
        <p:spPr>
          <a:xfrm>
            <a:off x="6536520" y="3616620"/>
            <a:ext cx="172003" cy="159349"/>
          </a:xfrm>
          <a:prstGeom prst="ellipse">
            <a:avLst/>
          </a:prstGeom>
          <a:solidFill>
            <a:srgbClr val="1D98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2" name="Group 151"/>
          <p:cNvGrpSpPr/>
          <p:nvPr/>
        </p:nvGrpSpPr>
        <p:grpSpPr>
          <a:xfrm>
            <a:off x="6289050" y="2822197"/>
            <a:ext cx="675718" cy="675718"/>
            <a:chOff x="569487" y="2043501"/>
            <a:chExt cx="1346792" cy="1346792"/>
          </a:xfrm>
        </p:grpSpPr>
        <p:sp>
          <p:nvSpPr>
            <p:cNvPr id="153" name="Teardrop 152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rgbClr val="2599D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" dirty="0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594800" y="2215907"/>
              <a:ext cx="1273357" cy="9201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End</a:t>
              </a:r>
            </a:p>
            <a:p>
              <a:pPr algn="ctr"/>
              <a:r>
                <a:rPr lang="en-US" sz="8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parallel </a:t>
              </a:r>
              <a:r>
                <a:rPr lang="en-US" sz="800" dirty="0">
                  <a:solidFill>
                    <a:schemeClr val="bg1"/>
                  </a:solidFill>
                  <a:latin typeface="Source Sans Pro"/>
                  <a:cs typeface="Source Sans Pro"/>
                </a:rPr>
                <a:t>t</a:t>
              </a:r>
              <a:r>
                <a:rPr lang="en-US" sz="8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esting</a:t>
              </a:r>
              <a:endParaRPr lang="en-US" sz="8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sp>
        <p:nvSpPr>
          <p:cNvPr id="155" name="Oval 154"/>
          <p:cNvSpPr/>
          <p:nvPr/>
        </p:nvSpPr>
        <p:spPr>
          <a:xfrm>
            <a:off x="6539011" y="3726804"/>
            <a:ext cx="172003" cy="159349"/>
          </a:xfrm>
          <a:prstGeom prst="ellipse">
            <a:avLst/>
          </a:prstGeom>
          <a:solidFill>
            <a:srgbClr val="DB60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c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3138163" y="3513310"/>
            <a:ext cx="353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lvl="1">
              <a:buFont typeface="Wingdings" panose="05000000000000000000" pitchFamily="2" charset="2"/>
              <a:buChar char="ü"/>
            </a:pPr>
            <a:r>
              <a:rPr lang="en-US" dirty="0" smtClean="0">
                <a:latin typeface="Source Sans Pro"/>
                <a:cs typeface="Source Sans Pro"/>
              </a:rPr>
              <a:t> </a:t>
            </a:r>
          </a:p>
        </p:txBody>
      </p:sp>
      <p:sp>
        <p:nvSpPr>
          <p:cNvPr id="157" name="Oval 156"/>
          <p:cNvSpPr/>
          <p:nvPr/>
        </p:nvSpPr>
        <p:spPr>
          <a:xfrm>
            <a:off x="3267399" y="3740303"/>
            <a:ext cx="172003" cy="159349"/>
          </a:xfrm>
          <a:prstGeom prst="ellipse">
            <a:avLst/>
          </a:prstGeom>
          <a:solidFill>
            <a:srgbClr val="1D98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TextBox 157"/>
          <p:cNvSpPr txBox="1"/>
          <p:nvPr/>
        </p:nvSpPr>
        <p:spPr>
          <a:xfrm>
            <a:off x="3148321" y="3640883"/>
            <a:ext cx="353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lvl="1">
              <a:buFont typeface="Wingdings" panose="05000000000000000000" pitchFamily="2" charset="2"/>
              <a:buChar char="ü"/>
            </a:pPr>
            <a:r>
              <a:rPr lang="en-US" dirty="0" smtClean="0">
                <a:latin typeface="Source Sans Pro"/>
                <a:cs typeface="Source Sans Pro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621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66328" y="830289"/>
          <a:ext cx="8748047" cy="13392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/>
                <a:gridCol w="1794459"/>
                <a:gridCol w="2980266"/>
                <a:gridCol w="1498600"/>
                <a:gridCol w="846667"/>
                <a:gridCol w="1419775"/>
              </a:tblGrid>
              <a:tr h="502201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Project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Description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Plan Completion Date</a:t>
                      </a:r>
                      <a:r>
                        <a:rPr lang="en-US" sz="1200" b="1" baseline="0" dirty="0" smtClean="0"/>
                        <a:t> 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Status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% Complete</a:t>
                      </a:r>
                      <a:endParaRPr lang="en-US" sz="12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700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PTI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1" dirty="0" smtClean="0"/>
                        <a:t>(Post-Transition IANA)</a:t>
                      </a:r>
                      <a:endParaRPr lang="en-US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Formation of</a:t>
                      </a:r>
                      <a:r>
                        <a:rPr lang="en-US" sz="1100" baseline="0" dirty="0" smtClean="0"/>
                        <a:t> PTI entity: legal formation (incorporation of affiliate, filing for 501c3, drafting of contract, etc.) and operationalization of PTI entity (board nominations, budget, etc.).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trike="sngStrike" dirty="0" smtClean="0"/>
                        <a:t>09/30/16</a:t>
                      </a:r>
                    </a:p>
                    <a:p>
                      <a:pPr algn="ctr"/>
                      <a:r>
                        <a:rPr lang="en-US" sz="1100" dirty="0" smtClean="0"/>
                        <a:t>08/15/16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 defTabSz="457200" rtl="0" eaLnBrk="1" latinLnBrk="0" hangingPunct="1">
              <a:lnSpc>
                <a:spcPts val="3980"/>
              </a:lnSpc>
              <a:spcBef>
                <a:spcPct val="0"/>
              </a:spcBef>
              <a:buNone/>
              <a:defRPr sz="3000" b="0" i="0" kern="1200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800" smtClean="0"/>
              <a:t>PTI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7024348" y="1582896"/>
            <a:ext cx="310719" cy="288794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783804" y="1588794"/>
            <a:ext cx="1189528" cy="276999"/>
            <a:chOff x="7823301" y="1367455"/>
            <a:chExt cx="1189528" cy="276999"/>
          </a:xfrm>
        </p:grpSpPr>
        <p:sp>
          <p:nvSpPr>
            <p:cNvPr id="7" name="Rectangle 6"/>
            <p:cNvSpPr/>
            <p:nvPr/>
          </p:nvSpPr>
          <p:spPr>
            <a:xfrm>
              <a:off x="7823301" y="1384469"/>
              <a:ext cx="737160" cy="242970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823301" y="1384469"/>
              <a:ext cx="129208" cy="24297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560461" y="1367455"/>
              <a:ext cx="45236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2060"/>
                  </a:solidFill>
                </a:rPr>
                <a:t>10%</a:t>
              </a:r>
              <a:endParaRPr lang="en-US" sz="1200" dirty="0">
                <a:solidFill>
                  <a:srgbClr val="002060"/>
                </a:solidFill>
              </a:endParaRPr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970280"/>
              </p:ext>
            </p:extLst>
          </p:nvPr>
        </p:nvGraphicFramePr>
        <p:xfrm>
          <a:off x="266328" y="4317356"/>
          <a:ext cx="8748045" cy="9921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4704"/>
                <a:gridCol w="2657326"/>
                <a:gridCol w="2916015"/>
              </a:tblGrid>
              <a:tr h="992171">
                <a:tc>
                  <a:txBody>
                    <a:bodyPr/>
                    <a:lstStyle/>
                    <a:p>
                      <a:r>
                        <a:rPr lang="en-US" sz="1100" b="1" u="sng" dirty="0" smtClean="0"/>
                        <a:t>Updates:</a:t>
                      </a:r>
                    </a:p>
                    <a:p>
                      <a:pPr marL="171450" indent="-171450">
                        <a:buFont typeface="Wingdings" charset="2"/>
                        <a:buChar char="ü"/>
                        <a:defRPr/>
                      </a:pPr>
                      <a:r>
                        <a:rPr lang="en-US" sz="1100" dirty="0" smtClean="0">
                          <a:latin typeface="Source Sans Pro" panose="020B0503030403020204" pitchFamily="34" charset="0"/>
                        </a:rPr>
                        <a:t>Working with CWG on</a:t>
                      </a:r>
                      <a:r>
                        <a:rPr lang="en-US" sz="1100" baseline="0" dirty="0" smtClean="0">
                          <a:latin typeface="Source Sans Pro" panose="020B0503030403020204" pitchFamily="34" charset="0"/>
                        </a:rPr>
                        <a:t> engagement process to implement PTI</a:t>
                      </a:r>
                      <a:r>
                        <a:rPr lang="en-US" sz="1100" dirty="0" smtClean="0">
                          <a:latin typeface="Source Sans Pro" panose="020B0503030403020204" pitchFamily="34" charset="0"/>
                        </a:rPr>
                        <a:t>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ü"/>
                        <a:tabLst/>
                        <a:defRPr/>
                      </a:pPr>
                      <a:r>
                        <a:rPr lang="en-US" sz="1100" baseline="0" dirty="0" smtClean="0"/>
                        <a:t>Plan completion date for PTI changed to 15 August due to NTIA’s requirement 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u="sng" dirty="0" smtClean="0"/>
                        <a:t>Upcoming activities:</a:t>
                      </a:r>
                    </a:p>
                    <a:p>
                      <a:pPr marL="171450" indent="-171450">
                        <a:buFont typeface="Wingdings" charset="2"/>
                        <a:buChar char="§"/>
                      </a:pPr>
                      <a:r>
                        <a:rPr lang="en-US" sz="1100" dirty="0" smtClean="0">
                          <a:latin typeface="Source Sans Pro"/>
                          <a:cs typeface="Source Sans Pro"/>
                        </a:rPr>
                        <a:t>Engagement with CWG on PTI implementation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u="sng" dirty="0" smtClean="0"/>
                        <a:t>Open Items: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7823301" y="332868"/>
            <a:ext cx="1085850" cy="244907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03/08/16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93550" y="99295"/>
            <a:ext cx="11801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Source Sans Pro"/>
                <a:cs typeface="Source Sans Pro"/>
              </a:rPr>
              <a:t>Status As Of Date: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3182" y="6434940"/>
            <a:ext cx="2152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Source Sans Pro"/>
                <a:cs typeface="Source Sans Pro"/>
              </a:rPr>
              <a:t>DRAFT for Discussion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15950" y="6434940"/>
            <a:ext cx="2152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bg1"/>
                </a:solidFill>
                <a:latin typeface="Source Sans Pro"/>
                <a:cs typeface="Source Sans Pro"/>
              </a:rPr>
              <a:t>* All dates are estimates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971526" y="6332980"/>
            <a:ext cx="3200949" cy="535232"/>
            <a:chOff x="2050741" y="6332980"/>
            <a:chExt cx="3200949" cy="535232"/>
          </a:xfrm>
        </p:grpSpPr>
        <p:sp>
          <p:nvSpPr>
            <p:cNvPr id="16" name="Rectangle 15"/>
            <p:cNvSpPr/>
            <p:nvPr/>
          </p:nvSpPr>
          <p:spPr>
            <a:xfrm>
              <a:off x="2050741" y="6332980"/>
              <a:ext cx="3200949" cy="5203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094508" y="6438219"/>
              <a:ext cx="116212" cy="108012"/>
            </a:xfrm>
            <a:prstGeom prst="ellipse">
              <a:avLst/>
            </a:prstGeom>
            <a:solidFill>
              <a:srgbClr val="00CC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2089528" y="6599320"/>
              <a:ext cx="126174" cy="110822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676865" y="6618948"/>
              <a:ext cx="127135" cy="11110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229382" y="6402541"/>
              <a:ext cx="56137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ource Sans Pro"/>
                  <a:cs typeface="Source Sans Pro"/>
                </a:rPr>
                <a:t>On-track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15702" y="6592046"/>
              <a:ext cx="1112560" cy="276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en-US" sz="800" dirty="0" smtClean="0">
                  <a:latin typeface="Source Sans Pro"/>
                  <a:cs typeface="Source Sans Pro"/>
                </a:rPr>
                <a:t>Behind schedule, but recovery still possible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817236" y="6574455"/>
              <a:ext cx="109356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ource Sans Pro"/>
                  <a:cs typeface="Source Sans Pro"/>
                </a:rPr>
                <a:t>Target will be missed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676941" y="6403504"/>
              <a:ext cx="127135" cy="1111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09497" y="6359011"/>
              <a:ext cx="67358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ource Sans Pro"/>
                  <a:cs typeface="Source Sans Pro"/>
                </a:rPr>
                <a:t>Not started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82879" y="3170357"/>
            <a:ext cx="8479159" cy="268571"/>
            <a:chOff x="474001" y="5293152"/>
            <a:chExt cx="8479159" cy="268571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944901" y="5293152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hevron 26"/>
            <p:cNvSpPr/>
            <p:nvPr/>
          </p:nvSpPr>
          <p:spPr>
            <a:xfrm>
              <a:off x="474001" y="5336789"/>
              <a:ext cx="8479159" cy="87640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544887" y="5293667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144873" y="5294182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744859" y="5294697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344845" y="5295212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944831" y="5295727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544817" y="5296242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144803" y="5296757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744789" y="5297272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344775" y="5297787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944761" y="5298302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7544747" y="5298817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8144733" y="5299332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091674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NOV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684629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DEC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277584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JAN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870539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FEB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63494" y="5377057"/>
              <a:ext cx="41190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MAR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056449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APR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649404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MAY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242359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JUN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835314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JUL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28269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AUG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614179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OCT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207137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NOV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021224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SEP</a:t>
              </a:r>
            </a:p>
          </p:txBody>
        </p:sp>
      </p:grpSp>
      <p:sp>
        <p:nvSpPr>
          <p:cNvPr id="53" name="Rectangle 52"/>
          <p:cNvSpPr/>
          <p:nvPr/>
        </p:nvSpPr>
        <p:spPr>
          <a:xfrm>
            <a:off x="265875" y="2296124"/>
            <a:ext cx="8746501" cy="1907932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05448" y="2286690"/>
            <a:ext cx="852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>
                <a:cs typeface="Source Sans Pro"/>
              </a:rPr>
              <a:t>Key Dates:</a:t>
            </a:r>
          </a:p>
        </p:txBody>
      </p:sp>
      <p:sp>
        <p:nvSpPr>
          <p:cNvPr id="55" name="Oval 54"/>
          <p:cNvSpPr/>
          <p:nvPr/>
        </p:nvSpPr>
        <p:spPr>
          <a:xfrm>
            <a:off x="3873612" y="3177807"/>
            <a:ext cx="172003" cy="159349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ardrop 55"/>
          <p:cNvSpPr/>
          <p:nvPr/>
        </p:nvSpPr>
        <p:spPr>
          <a:xfrm rot="8100000">
            <a:off x="3628762" y="2337143"/>
            <a:ext cx="675718" cy="675718"/>
          </a:xfrm>
          <a:prstGeom prst="teardrop">
            <a:avLst>
              <a:gd name="adj" fmla="val 96125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Source Sans Pro"/>
              <a:cs typeface="Source Sans Pro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71128" y="2438654"/>
            <a:ext cx="798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latin typeface="Source Sans Pro"/>
                <a:cs typeface="Source Sans Pro"/>
              </a:rPr>
              <a:t>PTI entity legally</a:t>
            </a:r>
          </a:p>
          <a:p>
            <a:pPr algn="ctr"/>
            <a:r>
              <a:rPr lang="en-US" sz="800" dirty="0" smtClean="0">
                <a:solidFill>
                  <a:schemeClr val="bg1"/>
                </a:solidFill>
                <a:latin typeface="Source Sans Pro"/>
                <a:cs typeface="Source Sans Pro"/>
              </a:rPr>
              <a:t>formed</a:t>
            </a:r>
            <a:endParaRPr lang="en-US" sz="800" dirty="0">
              <a:solidFill>
                <a:schemeClr val="bg1"/>
              </a:solidFill>
              <a:latin typeface="Source Sans Pro"/>
              <a:cs typeface="Source Sans Pro"/>
            </a:endParaRPr>
          </a:p>
        </p:txBody>
      </p:sp>
      <p:sp>
        <p:nvSpPr>
          <p:cNvPr id="58" name="Teardrop 57"/>
          <p:cNvSpPr/>
          <p:nvPr/>
        </p:nvSpPr>
        <p:spPr>
          <a:xfrm rot="13500000" flipV="1">
            <a:off x="3936832" y="3471955"/>
            <a:ext cx="675718" cy="675717"/>
          </a:xfrm>
          <a:prstGeom prst="teardrop">
            <a:avLst>
              <a:gd name="adj" fmla="val 96125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Source Sans Pro"/>
              <a:cs typeface="Source Sans Pro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949532" y="3473146"/>
            <a:ext cx="638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latin typeface="Source Sans Pro"/>
                <a:cs typeface="Source Sans Pro"/>
              </a:rPr>
              <a:t>ICANN-PTI contract ready for public review</a:t>
            </a:r>
            <a:endParaRPr lang="en-US" sz="800" dirty="0">
              <a:solidFill>
                <a:schemeClr val="bg1"/>
              </a:solidFill>
              <a:latin typeface="Source Sans Pro"/>
              <a:cs typeface="Source Sans Pro"/>
            </a:endParaRPr>
          </a:p>
        </p:txBody>
      </p:sp>
      <p:sp>
        <p:nvSpPr>
          <p:cNvPr id="60" name="Teardrop 59"/>
          <p:cNvSpPr/>
          <p:nvPr/>
        </p:nvSpPr>
        <p:spPr>
          <a:xfrm rot="8100000">
            <a:off x="5412243" y="2342808"/>
            <a:ext cx="675718" cy="675718"/>
          </a:xfrm>
          <a:prstGeom prst="teardrop">
            <a:avLst>
              <a:gd name="adj" fmla="val 96125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Source Sans Pro"/>
              <a:cs typeface="Source Sans Pro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24943" y="2413060"/>
            <a:ext cx="63887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latin typeface="Source Sans Pro"/>
                <a:cs typeface="Source Sans Pro"/>
              </a:rPr>
              <a:t>PTI budget adopted by ICANN Board</a:t>
            </a:r>
            <a:endParaRPr lang="en-US" sz="800" b="1" dirty="0">
              <a:solidFill>
                <a:schemeClr val="bg1"/>
              </a:solidFill>
              <a:latin typeface="Source Sans Pro"/>
              <a:cs typeface="Source Sans Pro"/>
            </a:endParaRPr>
          </a:p>
        </p:txBody>
      </p:sp>
      <p:sp>
        <p:nvSpPr>
          <p:cNvPr id="62" name="Teardrop 61"/>
          <p:cNvSpPr/>
          <p:nvPr/>
        </p:nvSpPr>
        <p:spPr>
          <a:xfrm rot="13500000" flipV="1">
            <a:off x="7212288" y="3483929"/>
            <a:ext cx="675718" cy="675717"/>
          </a:xfrm>
          <a:prstGeom prst="teardrop">
            <a:avLst>
              <a:gd name="adj" fmla="val 96125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Source Sans Pro"/>
              <a:cs typeface="Source Sans Pro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224988" y="3571090"/>
            <a:ext cx="638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chemeClr val="bg1"/>
                </a:solidFill>
                <a:latin typeface="Source Sans Pro"/>
                <a:cs typeface="Source Sans Pro"/>
              </a:rPr>
              <a:t>501c3 status ready</a:t>
            </a:r>
            <a:endParaRPr lang="en-US" sz="800" b="1" dirty="0">
              <a:solidFill>
                <a:schemeClr val="bg1"/>
              </a:solidFill>
              <a:latin typeface="Source Sans Pro"/>
              <a:cs typeface="Source Sans Pro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4179446" y="3177807"/>
            <a:ext cx="172003" cy="159349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7470353" y="3177807"/>
            <a:ext cx="172003" cy="159349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659198" y="3177807"/>
            <a:ext cx="172003" cy="159349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ardrop 66"/>
          <p:cNvSpPr/>
          <p:nvPr/>
        </p:nvSpPr>
        <p:spPr>
          <a:xfrm rot="13500000" flipV="1">
            <a:off x="2869692" y="3477279"/>
            <a:ext cx="675718" cy="675717"/>
          </a:xfrm>
          <a:prstGeom prst="teardrop">
            <a:avLst>
              <a:gd name="adj" fmla="val 96125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Source Sans Pro"/>
              <a:cs typeface="Source Sans Pro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3112306" y="3177807"/>
            <a:ext cx="172003" cy="159349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2753720" y="3521145"/>
            <a:ext cx="879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chemeClr val="bg1"/>
                </a:solidFill>
                <a:latin typeface="Source Sans Pro"/>
                <a:cs typeface="Source Sans Pro"/>
              </a:rPr>
              <a:t>PTI implementation plan ready for public review</a:t>
            </a:r>
            <a:endParaRPr lang="en-US" sz="700" dirty="0">
              <a:solidFill>
                <a:schemeClr val="bg1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12228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 defTabSz="457200" rtl="0" eaLnBrk="1" latinLnBrk="0" hangingPunct="1">
              <a:lnSpc>
                <a:spcPts val="3980"/>
              </a:lnSpc>
              <a:spcBef>
                <a:spcPct val="0"/>
              </a:spcBef>
              <a:buNone/>
              <a:defRPr sz="3000" b="0" i="0" kern="1200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800" smtClean="0"/>
              <a:t>IPR, RZERC, CSC &amp; Escalation Processes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66328" y="763326"/>
          <a:ext cx="8748047" cy="203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/>
                <a:gridCol w="1540459"/>
                <a:gridCol w="3141133"/>
                <a:gridCol w="1159933"/>
                <a:gridCol w="1041400"/>
                <a:gridCol w="1656842"/>
              </a:tblGrid>
              <a:tr h="254247"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Project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Description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Plan Completion</a:t>
                      </a:r>
                      <a:r>
                        <a:rPr lang="en-US" sz="1100" b="1" baseline="0" dirty="0" smtClean="0"/>
                        <a:t> Date 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Status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% Complete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IANA IPR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Transfer of IANA IPR to</a:t>
                      </a:r>
                      <a:r>
                        <a:rPr lang="en-US" sz="1100" baseline="0" dirty="0" smtClean="0"/>
                        <a:t> a neutral trust</a:t>
                      </a:r>
                      <a:r>
                        <a:rPr lang="en-US" sz="1100" dirty="0" smtClean="0"/>
                        <a:t>.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700" i="1" dirty="0" smtClean="0"/>
                    </a:p>
                  </a:txBody>
                  <a:tcPr marT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RZERC </a:t>
                      </a:r>
                      <a:r>
                        <a:rPr lang="en-US" sz="700" i="1" dirty="0" smtClean="0"/>
                        <a:t>(Root Zone Evolution Review Committee)</a:t>
                      </a:r>
                    </a:p>
                  </a:txBody>
                  <a:tcPr marT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Formation of committee to advise ICANN Board on RZMS architectural and operational changes.</a:t>
                      </a:r>
                      <a:endParaRPr lang="en-US" sz="1050" dirty="0"/>
                    </a:p>
                  </a:txBody>
                  <a:tcPr marT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strike="sngStrike" dirty="0" smtClean="0"/>
                        <a:t>09/30/16</a:t>
                      </a:r>
                    </a:p>
                    <a:p>
                      <a:pPr algn="ctr"/>
                      <a:r>
                        <a:rPr lang="en-US" sz="1050" dirty="0" smtClean="0"/>
                        <a:t>08/15/16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100" i="1" dirty="0" smtClean="0"/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CSC </a:t>
                      </a:r>
                      <a:r>
                        <a:rPr lang="en-US" sz="800" i="1" dirty="0" smtClean="0"/>
                        <a:t>(Customer Service Standing Committee)</a:t>
                      </a:r>
                      <a:endParaRPr lang="en-US" sz="1100" i="1" dirty="0" smtClean="0"/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Formation</a:t>
                      </a:r>
                      <a:r>
                        <a:rPr lang="en-US" sz="1050" baseline="0" dirty="0" smtClean="0"/>
                        <a:t> of</a:t>
                      </a:r>
                      <a:r>
                        <a:rPr lang="en-US" sz="1050" dirty="0" smtClean="0"/>
                        <a:t> committee to monitor PTI performance.</a:t>
                      </a:r>
                      <a:endParaRPr lang="en-US" sz="1050" dirty="0"/>
                    </a:p>
                  </a:txBody>
                  <a:tcPr marT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strike="sngStrike" dirty="0" smtClean="0"/>
                        <a:t>09/30/16</a:t>
                      </a:r>
                    </a:p>
                    <a:p>
                      <a:pPr algn="ctr"/>
                      <a:r>
                        <a:rPr lang="en-US" sz="1050" dirty="0" smtClean="0"/>
                        <a:t>08/15/16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 marT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Escalation Processes</a:t>
                      </a:r>
                    </a:p>
                  </a:txBody>
                  <a:tcPr marT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Updating</a:t>
                      </a:r>
                      <a:r>
                        <a:rPr lang="en-US" sz="1050" baseline="0" dirty="0" smtClean="0"/>
                        <a:t> of existing IANA operational complaint and escalation processes.</a:t>
                      </a:r>
                      <a:endParaRPr lang="en-US" sz="1050" dirty="0" smtClean="0"/>
                    </a:p>
                  </a:txBody>
                  <a:tcPr marT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strike="sngStrike" dirty="0" smtClean="0"/>
                        <a:t>09/30/16</a:t>
                      </a:r>
                    </a:p>
                    <a:p>
                      <a:pPr algn="ctr"/>
                      <a:r>
                        <a:rPr lang="en-US" sz="1050" dirty="0" smtClean="0"/>
                        <a:t>08/15/16</a:t>
                      </a:r>
                      <a:endParaRPr 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823301" y="332868"/>
            <a:ext cx="1085850" cy="244907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03/08/16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93550" y="99295"/>
            <a:ext cx="11801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Source Sans Pro"/>
                <a:cs typeface="Source Sans Pro"/>
              </a:rPr>
              <a:t>Status As Of Date: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36173" y="34834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latin typeface="Source Sans Pro"/>
              <a:cs typeface="Source Sans Pro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67816" y="2810840"/>
            <a:ext cx="8746501" cy="1917366"/>
            <a:chOff x="267816" y="2810840"/>
            <a:chExt cx="8746501" cy="1917366"/>
          </a:xfrm>
        </p:grpSpPr>
        <p:grpSp>
          <p:nvGrpSpPr>
            <p:cNvPr id="9" name="Group 8"/>
            <p:cNvGrpSpPr/>
            <p:nvPr/>
          </p:nvGrpSpPr>
          <p:grpSpPr>
            <a:xfrm>
              <a:off x="484820" y="3702974"/>
              <a:ext cx="8479159" cy="268571"/>
              <a:chOff x="474001" y="5293152"/>
              <a:chExt cx="8479159" cy="268571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944901" y="5293152"/>
                <a:ext cx="0" cy="17358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Chevron 14"/>
              <p:cNvSpPr/>
              <p:nvPr/>
            </p:nvSpPr>
            <p:spPr>
              <a:xfrm>
                <a:off x="474001" y="5336789"/>
                <a:ext cx="8479159" cy="87640"/>
              </a:xfrm>
              <a:prstGeom prst="chevron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1544887" y="5293667"/>
                <a:ext cx="0" cy="17358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144873" y="5294182"/>
                <a:ext cx="0" cy="17358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744859" y="5294697"/>
                <a:ext cx="0" cy="17358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3344845" y="5295212"/>
                <a:ext cx="0" cy="17358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944831" y="5295727"/>
                <a:ext cx="0" cy="17358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4544817" y="5296242"/>
                <a:ext cx="0" cy="17358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144803" y="5296757"/>
                <a:ext cx="0" cy="17358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744789" y="5297272"/>
                <a:ext cx="0" cy="17358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6344775" y="5297787"/>
                <a:ext cx="0" cy="17358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6944761" y="5298302"/>
                <a:ext cx="0" cy="17358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7544747" y="5298817"/>
                <a:ext cx="0" cy="17358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8144733" y="5299332"/>
                <a:ext cx="0" cy="173581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1091674" y="5377057"/>
                <a:ext cx="324128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 smtClean="0">
                    <a:latin typeface="Source Sans Pro"/>
                    <a:cs typeface="Source Sans Pro"/>
                  </a:rPr>
                  <a:t>NOV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84629" y="5377057"/>
                <a:ext cx="324128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 smtClean="0">
                    <a:latin typeface="Source Sans Pro"/>
                    <a:cs typeface="Source Sans Pro"/>
                  </a:rPr>
                  <a:t>DEC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277584" y="5377057"/>
                <a:ext cx="324128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 smtClean="0">
                    <a:latin typeface="Source Sans Pro"/>
                    <a:cs typeface="Source Sans Pro"/>
                  </a:rPr>
                  <a:t>JAN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870539" y="5377057"/>
                <a:ext cx="324128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 smtClean="0">
                    <a:latin typeface="Source Sans Pro"/>
                    <a:cs typeface="Source Sans Pro"/>
                  </a:rPr>
                  <a:t>FEB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463494" y="5377057"/>
                <a:ext cx="411906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 smtClean="0">
                    <a:latin typeface="Source Sans Pro"/>
                    <a:cs typeface="Source Sans Pro"/>
                  </a:rPr>
                  <a:t>MAR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056449" y="5377057"/>
                <a:ext cx="324128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 smtClean="0">
                    <a:latin typeface="Source Sans Pro"/>
                    <a:cs typeface="Source Sans Pro"/>
                  </a:rPr>
                  <a:t>APR</a:t>
                </a: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649404" y="5377057"/>
                <a:ext cx="324128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 smtClean="0">
                    <a:latin typeface="Source Sans Pro"/>
                    <a:cs typeface="Source Sans Pro"/>
                  </a:rPr>
                  <a:t>MAY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242359" y="5377057"/>
                <a:ext cx="324128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 smtClean="0">
                    <a:latin typeface="Source Sans Pro"/>
                    <a:cs typeface="Source Sans Pro"/>
                  </a:rPr>
                  <a:t>JUN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835314" y="5377057"/>
                <a:ext cx="324128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 smtClean="0">
                    <a:latin typeface="Source Sans Pro"/>
                    <a:cs typeface="Source Sans Pro"/>
                  </a:rPr>
                  <a:t>JUL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428269" y="5377057"/>
                <a:ext cx="324128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 smtClean="0">
                    <a:latin typeface="Source Sans Pro"/>
                    <a:cs typeface="Source Sans Pro"/>
                  </a:rPr>
                  <a:t>AUG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614179" y="5377057"/>
                <a:ext cx="324128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 smtClean="0">
                    <a:latin typeface="Source Sans Pro"/>
                    <a:cs typeface="Source Sans Pro"/>
                  </a:rPr>
                  <a:t>OCT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8207137" y="5377057"/>
                <a:ext cx="324128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 smtClean="0">
                    <a:latin typeface="Source Sans Pro"/>
                    <a:cs typeface="Source Sans Pro"/>
                  </a:rPr>
                  <a:t>NOV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7021224" y="5377057"/>
                <a:ext cx="324128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" dirty="0" smtClean="0">
                    <a:latin typeface="Source Sans Pro"/>
                    <a:cs typeface="Source Sans Pro"/>
                  </a:rPr>
                  <a:t>SEP</a:t>
                </a:r>
              </a:p>
            </p:txBody>
          </p:sp>
        </p:grpSp>
        <p:sp>
          <p:nvSpPr>
            <p:cNvPr id="10" name="Rectangle 9"/>
            <p:cNvSpPr/>
            <p:nvPr/>
          </p:nvSpPr>
          <p:spPr>
            <a:xfrm>
              <a:off x="267816" y="2820274"/>
              <a:ext cx="8746501" cy="1907932"/>
            </a:xfrm>
            <a:prstGeom prst="rect">
              <a:avLst/>
            </a:prstGeom>
            <a:noFill/>
            <a:ln w="1905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7389" y="2810840"/>
              <a:ext cx="8520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u="sng" dirty="0" smtClean="0">
                  <a:cs typeface="Source Sans Pro"/>
                </a:rPr>
                <a:t>Key Dates: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62530" y="3038676"/>
              <a:ext cx="7988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Draft charter ready</a:t>
              </a:r>
              <a:endParaRPr lang="en-US" sz="8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33081" y="4103707"/>
              <a:ext cx="70644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CSC constituted</a:t>
              </a:r>
              <a:endParaRPr lang="en-US" sz="800" b="1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719623" y="1229302"/>
            <a:ext cx="1110980" cy="276999"/>
            <a:chOff x="7823301" y="1367455"/>
            <a:chExt cx="1110980" cy="276999"/>
          </a:xfrm>
        </p:grpSpPr>
        <p:sp>
          <p:nvSpPr>
            <p:cNvPr id="42" name="Rectangle 41"/>
            <p:cNvSpPr/>
            <p:nvPr/>
          </p:nvSpPr>
          <p:spPr>
            <a:xfrm>
              <a:off x="7823301" y="1384469"/>
              <a:ext cx="737160" cy="242970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560461" y="1367455"/>
              <a:ext cx="3738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2060"/>
                  </a:solidFill>
                </a:rPr>
                <a:t>0</a:t>
              </a:r>
              <a:r>
                <a:rPr lang="en-US" sz="1200" dirty="0" smtClean="0">
                  <a:solidFill>
                    <a:srgbClr val="002060"/>
                  </a:solidFill>
                </a:rPr>
                <a:t>%</a:t>
              </a:r>
              <a:endParaRPr lang="en-US" sz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44" name="Rectangle 43"/>
          <p:cNvSpPr/>
          <p:nvPr/>
        </p:nvSpPr>
        <p:spPr>
          <a:xfrm>
            <a:off x="6691272" y="1220915"/>
            <a:ext cx="339924" cy="297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171738"/>
              </p:ext>
            </p:extLst>
          </p:nvPr>
        </p:nvGraphicFramePr>
        <p:xfrm>
          <a:off x="256033" y="4797985"/>
          <a:ext cx="8748045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6015"/>
                <a:gridCol w="2916015"/>
                <a:gridCol w="2916015"/>
              </a:tblGrid>
              <a:tr h="1171020">
                <a:tc>
                  <a:txBody>
                    <a:bodyPr/>
                    <a:lstStyle/>
                    <a:p>
                      <a:r>
                        <a:rPr lang="en-US" sz="1200" b="1" u="sng" dirty="0" smtClean="0"/>
                        <a:t>Project Update: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US" sz="1100" dirty="0" smtClean="0">
                          <a:latin typeface="Source Sans Pro" panose="020B0503030403020204" pitchFamily="34" charset="0"/>
                        </a:rPr>
                        <a:t>Working with CWG on</a:t>
                      </a:r>
                      <a:r>
                        <a:rPr lang="en-US" sz="1100" baseline="0" dirty="0" smtClean="0">
                          <a:latin typeface="Source Sans Pro" panose="020B0503030403020204" pitchFamily="34" charset="0"/>
                        </a:rPr>
                        <a:t> engagement process to implement RZERC, CSC, and Escalation Processes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US" sz="1100" baseline="0" dirty="0" smtClean="0"/>
                        <a:t>Plan completion date for RZERC, CSC, and Escalation Processes changed to 15 August due to NTIA’s requirement </a:t>
                      </a:r>
                      <a:endParaRPr lang="en-US" sz="1200" b="0" u="none" dirty="0" smtClean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sng" dirty="0" smtClean="0"/>
                        <a:t>Upcoming Activities:</a:t>
                      </a:r>
                    </a:p>
                    <a:p>
                      <a:pPr marL="171450" indent="-171450">
                        <a:buFont typeface="Wingdings" charset="2"/>
                        <a:buChar char="§"/>
                      </a:pPr>
                      <a:r>
                        <a:rPr lang="en-US" sz="1100" dirty="0" smtClean="0">
                          <a:latin typeface="Source Sans Pro"/>
                          <a:cs typeface="Source Sans Pro"/>
                        </a:rPr>
                        <a:t>Engagement with CWG on PTI implementation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sng" dirty="0" smtClean="0"/>
                        <a:t>Open Items: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u="none" dirty="0" smtClean="0"/>
                        <a:t>Waiting on</a:t>
                      </a:r>
                      <a:r>
                        <a:rPr lang="en-US" sz="1100" b="0" u="none" baseline="0" dirty="0" smtClean="0"/>
                        <a:t> implementation requirements for IANA IPR</a:t>
                      </a:r>
                      <a:endParaRPr lang="en-US" sz="1100" b="0" u="non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723182" y="6434940"/>
            <a:ext cx="2152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Source Sans Pro"/>
                <a:cs typeface="Source Sans Pro"/>
              </a:rPr>
              <a:t>DRAFT for Discussion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415950" y="6434940"/>
            <a:ext cx="2152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bg1"/>
                </a:solidFill>
                <a:latin typeface="Source Sans Pro"/>
                <a:cs typeface="Source Sans Pro"/>
              </a:rPr>
              <a:t>* All dates are estimates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2971526" y="6332980"/>
            <a:ext cx="3200949" cy="535232"/>
            <a:chOff x="2050741" y="6332980"/>
            <a:chExt cx="3200949" cy="535232"/>
          </a:xfrm>
        </p:grpSpPr>
        <p:sp>
          <p:nvSpPr>
            <p:cNvPr id="49" name="Rectangle 48"/>
            <p:cNvSpPr/>
            <p:nvPr/>
          </p:nvSpPr>
          <p:spPr>
            <a:xfrm>
              <a:off x="2050741" y="6332980"/>
              <a:ext cx="3200949" cy="5203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2094508" y="6438219"/>
              <a:ext cx="116212" cy="108012"/>
            </a:xfrm>
            <a:prstGeom prst="ellipse">
              <a:avLst/>
            </a:prstGeom>
            <a:solidFill>
              <a:srgbClr val="00CC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/>
            <p:cNvSpPr/>
            <p:nvPr/>
          </p:nvSpPr>
          <p:spPr>
            <a:xfrm>
              <a:off x="2089528" y="6599320"/>
              <a:ext cx="126174" cy="110822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676865" y="6618948"/>
              <a:ext cx="127135" cy="11110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229382" y="6402541"/>
              <a:ext cx="56137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ource Sans Pro"/>
                  <a:cs typeface="Source Sans Pro"/>
                </a:rPr>
                <a:t>On-track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215702" y="6592046"/>
              <a:ext cx="1112560" cy="276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en-US" sz="800" dirty="0" smtClean="0">
                  <a:latin typeface="Source Sans Pro"/>
                  <a:cs typeface="Source Sans Pro"/>
                </a:rPr>
                <a:t>Behind schedule, but recovery still possible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817236" y="6574455"/>
              <a:ext cx="109356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ource Sans Pro"/>
                  <a:cs typeface="Source Sans Pro"/>
                </a:rPr>
                <a:t>Target will be missed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676941" y="6403504"/>
              <a:ext cx="127135" cy="1111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809497" y="6359011"/>
              <a:ext cx="67358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ource Sans Pro"/>
                  <a:cs typeface="Source Sans Pro"/>
                </a:rPr>
                <a:t>Not started</a:t>
              </a:r>
            </a:p>
          </p:txBody>
        </p:sp>
      </p:grpSp>
      <p:sp>
        <p:nvSpPr>
          <p:cNvPr id="58" name="Oval 57"/>
          <p:cNvSpPr/>
          <p:nvPr/>
        </p:nvSpPr>
        <p:spPr>
          <a:xfrm>
            <a:off x="6721324" y="1610278"/>
            <a:ext cx="310719" cy="288794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709081" y="2007557"/>
            <a:ext cx="310719" cy="288794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252866" y="3649677"/>
            <a:ext cx="172003" cy="159349"/>
          </a:xfrm>
          <a:prstGeom prst="ellipse">
            <a:avLst/>
          </a:prstGeom>
          <a:solidFill>
            <a:srgbClr val="EA90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2914838" y="2862418"/>
            <a:ext cx="846580" cy="675718"/>
            <a:chOff x="396615" y="2043501"/>
            <a:chExt cx="1687342" cy="1346792"/>
          </a:xfrm>
        </p:grpSpPr>
        <p:sp>
          <p:nvSpPr>
            <p:cNvPr id="62" name="Teardrop 61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latin typeface="Source Sans Pro"/>
                <a:cs typeface="Source Sans Pro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96615" y="2263977"/>
              <a:ext cx="1687342" cy="10428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RZERC implementation plan ready for review</a:t>
              </a:r>
              <a:endParaRPr lang="en-US" sz="7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 flipV="1">
            <a:off x="2962530" y="4029746"/>
            <a:ext cx="795758" cy="675718"/>
            <a:chOff x="478090" y="2043501"/>
            <a:chExt cx="1586047" cy="1346792"/>
          </a:xfrm>
        </p:grpSpPr>
        <p:sp>
          <p:nvSpPr>
            <p:cNvPr id="65" name="Teardrop 64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latin typeface="Source Sans Pro"/>
                <a:cs typeface="Source Sans Pro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 flipV="1">
              <a:off x="478090" y="2266807"/>
              <a:ext cx="1586047" cy="10428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CSC implementation plan ready for review</a:t>
              </a:r>
              <a:endParaRPr lang="en-US" sz="7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sp>
        <p:nvSpPr>
          <p:cNvPr id="67" name="Oval 66"/>
          <p:cNvSpPr/>
          <p:nvPr/>
        </p:nvSpPr>
        <p:spPr>
          <a:xfrm>
            <a:off x="3257917" y="3750488"/>
            <a:ext cx="172003" cy="159349"/>
          </a:xfrm>
          <a:prstGeom prst="ellipse">
            <a:avLst/>
          </a:prstGeom>
          <a:solidFill>
            <a:srgbClr val="DB60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7735073" y="1622073"/>
            <a:ext cx="1189528" cy="276999"/>
            <a:chOff x="7823301" y="1367455"/>
            <a:chExt cx="1189528" cy="276999"/>
          </a:xfrm>
        </p:grpSpPr>
        <p:sp>
          <p:nvSpPr>
            <p:cNvPr id="69" name="Rectangle 68"/>
            <p:cNvSpPr/>
            <p:nvPr/>
          </p:nvSpPr>
          <p:spPr>
            <a:xfrm>
              <a:off x="7823301" y="1384469"/>
              <a:ext cx="737160" cy="242970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823301" y="1384469"/>
              <a:ext cx="129208" cy="24297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560461" y="1367455"/>
              <a:ext cx="45236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2060"/>
                  </a:solidFill>
                </a:rPr>
                <a:t>10%</a:t>
              </a:r>
              <a:endParaRPr lang="en-US" sz="12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730788" y="2019352"/>
            <a:ext cx="1189528" cy="276999"/>
            <a:chOff x="7823301" y="1367455"/>
            <a:chExt cx="1189528" cy="276999"/>
          </a:xfrm>
        </p:grpSpPr>
        <p:sp>
          <p:nvSpPr>
            <p:cNvPr id="73" name="Rectangle 72"/>
            <p:cNvSpPr/>
            <p:nvPr/>
          </p:nvSpPr>
          <p:spPr>
            <a:xfrm>
              <a:off x="7823301" y="1384469"/>
              <a:ext cx="737160" cy="242970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823301" y="1384469"/>
              <a:ext cx="129208" cy="24297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560461" y="1367455"/>
              <a:ext cx="45236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2060"/>
                  </a:solidFill>
                </a:rPr>
                <a:t>10%</a:t>
              </a:r>
              <a:endParaRPr lang="en-US" sz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76" name="Oval 75"/>
          <p:cNvSpPr/>
          <p:nvPr/>
        </p:nvSpPr>
        <p:spPr>
          <a:xfrm>
            <a:off x="3873612" y="3709870"/>
            <a:ext cx="172003" cy="159349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ardrop 76"/>
          <p:cNvSpPr/>
          <p:nvPr/>
        </p:nvSpPr>
        <p:spPr>
          <a:xfrm rot="8100000">
            <a:off x="3628762" y="2869206"/>
            <a:ext cx="675718" cy="675718"/>
          </a:xfrm>
          <a:prstGeom prst="teardrop">
            <a:avLst>
              <a:gd name="adj" fmla="val 96125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Source Sans Pro"/>
              <a:cs typeface="Source Sans Pro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571128" y="2926097"/>
            <a:ext cx="79888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chemeClr val="bg1"/>
                </a:solidFill>
                <a:latin typeface="Source Sans Pro"/>
                <a:cs typeface="Source Sans Pro"/>
              </a:rPr>
              <a:t>Escalation Processes implementation plan ready for review</a:t>
            </a:r>
            <a:endParaRPr lang="en-US" sz="700" dirty="0">
              <a:solidFill>
                <a:schemeClr val="bg1"/>
              </a:solidFill>
              <a:latin typeface="Source Sans Pro"/>
              <a:cs typeface="Source Sans Pro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6706142" y="2428743"/>
            <a:ext cx="310719" cy="288794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7719623" y="2428513"/>
            <a:ext cx="1189528" cy="276999"/>
            <a:chOff x="7823301" y="1367455"/>
            <a:chExt cx="1189528" cy="276999"/>
          </a:xfrm>
        </p:grpSpPr>
        <p:sp>
          <p:nvSpPr>
            <p:cNvPr id="81" name="Rectangle 80"/>
            <p:cNvSpPr/>
            <p:nvPr/>
          </p:nvSpPr>
          <p:spPr>
            <a:xfrm>
              <a:off x="7823301" y="1384469"/>
              <a:ext cx="737160" cy="242970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7823301" y="1384469"/>
              <a:ext cx="129208" cy="24297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560461" y="1367455"/>
              <a:ext cx="45236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2060"/>
                  </a:solidFill>
                </a:rPr>
                <a:t>10%</a:t>
              </a:r>
              <a:endParaRPr lang="en-US" sz="12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3210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 defTabSz="457200" rtl="0" eaLnBrk="1" latinLnBrk="0" hangingPunct="1">
              <a:lnSpc>
                <a:spcPts val="3980"/>
              </a:lnSpc>
              <a:spcBef>
                <a:spcPct val="0"/>
              </a:spcBef>
              <a:buNone/>
              <a:defRPr sz="3000" b="0" i="0" kern="1200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800" smtClean="0"/>
              <a:t>Enhancing ICANN’s Accountability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390656"/>
              </p:ext>
            </p:extLst>
          </p:nvPr>
        </p:nvGraphicFramePr>
        <p:xfrm>
          <a:off x="266326" y="755917"/>
          <a:ext cx="8748046" cy="213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/>
                <a:gridCol w="1726727"/>
                <a:gridCol w="2921000"/>
                <a:gridCol w="1176867"/>
                <a:gridCol w="948267"/>
                <a:gridCol w="1766905"/>
              </a:tblGrid>
              <a:tr h="254247">
                <a:tc>
                  <a:txBody>
                    <a:bodyPr/>
                    <a:lstStyle/>
                    <a:p>
                      <a:pPr algn="ctr"/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Project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Description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Plan Completion Date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Status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% Complete</a:t>
                      </a:r>
                      <a:endParaRPr lang="en-US" sz="1100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800" i="1" dirty="0" smtClean="0"/>
                    </a:p>
                  </a:txBody>
                  <a:tcPr marT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ICANN’s Bylaws</a:t>
                      </a:r>
                      <a:endParaRPr lang="en-US" sz="800" i="1" dirty="0" smtClean="0"/>
                    </a:p>
                  </a:txBody>
                  <a:tcPr marT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Updating of ICANN Bylaws.</a:t>
                      </a:r>
                    </a:p>
                  </a:txBody>
                  <a:tcPr marT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trike="sngStrike" dirty="0" smtClean="0"/>
                        <a:t>06/09/16</a:t>
                      </a:r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05/27/16*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700" i="1" dirty="0" smtClean="0"/>
                    </a:p>
                  </a:txBody>
                  <a:tcPr marT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IRP Enhancements</a:t>
                      </a:r>
                      <a:endParaRPr lang="en-US" sz="700" i="1" dirty="0" smtClean="0"/>
                    </a:p>
                  </a:txBody>
                  <a:tcPr marT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Implement enhancements to Independent Review Process.</a:t>
                      </a:r>
                      <a:endParaRPr lang="en-US" sz="1050" dirty="0"/>
                    </a:p>
                  </a:txBody>
                  <a:tcPr marT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trike="sngStrike" dirty="0" smtClean="0"/>
                        <a:t>09/30/16</a:t>
                      </a:r>
                    </a:p>
                    <a:p>
                      <a:pPr algn="ctr"/>
                      <a:r>
                        <a:rPr lang="en-US" sz="1100" dirty="0" smtClean="0"/>
                        <a:t>08/15/16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100" i="1" dirty="0" smtClean="0"/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RR Enhancements</a:t>
                      </a:r>
                      <a:endParaRPr lang="en-US" sz="1100" i="1" dirty="0" smtClean="0"/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Implement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dirty="0" smtClean="0"/>
                        <a:t>enhancements to ICANN's reconsideration request</a:t>
                      </a:r>
                      <a:r>
                        <a:rPr lang="en-US" sz="1050" baseline="0" dirty="0" smtClean="0"/>
                        <a:t> process</a:t>
                      </a:r>
                      <a:r>
                        <a:rPr lang="en-US" sz="1050" dirty="0" smtClean="0"/>
                        <a:t>.</a:t>
                      </a:r>
                      <a:endParaRPr lang="en-US" sz="1050" dirty="0"/>
                    </a:p>
                  </a:txBody>
                  <a:tcPr marT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trike="sngStrike" dirty="0" smtClean="0"/>
                        <a:t>09/30/16</a:t>
                      </a:r>
                    </a:p>
                    <a:p>
                      <a:pPr algn="ctr"/>
                      <a:r>
                        <a:rPr lang="en-US" sz="1100" dirty="0" smtClean="0"/>
                        <a:t>08/15/16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 marT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Empowered Community  Enhancements</a:t>
                      </a:r>
                    </a:p>
                  </a:txBody>
                  <a:tcPr marT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Implement processes and mechanisms in support of the empowered community.</a:t>
                      </a:r>
                    </a:p>
                  </a:txBody>
                  <a:tcPr marT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trike="sngStrike" dirty="0" smtClean="0"/>
                        <a:t>09/30/16</a:t>
                      </a:r>
                    </a:p>
                    <a:p>
                      <a:pPr algn="ctr"/>
                      <a:r>
                        <a:rPr lang="en-US" sz="1100" dirty="0" smtClean="0"/>
                        <a:t>08/15/16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6642241" y="1222866"/>
            <a:ext cx="310719" cy="288794"/>
          </a:xfrm>
          <a:prstGeom prst="ellipse">
            <a:avLst/>
          </a:prstGeom>
          <a:solidFill>
            <a:srgbClr val="00CC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645264" y="1220297"/>
            <a:ext cx="1189528" cy="276999"/>
            <a:chOff x="7823301" y="1367455"/>
            <a:chExt cx="1189528" cy="276999"/>
          </a:xfrm>
        </p:grpSpPr>
        <p:sp>
          <p:nvSpPr>
            <p:cNvPr id="7" name="Rectangle 6"/>
            <p:cNvSpPr/>
            <p:nvPr/>
          </p:nvSpPr>
          <p:spPr>
            <a:xfrm>
              <a:off x="7823301" y="1384469"/>
              <a:ext cx="737160" cy="242970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823301" y="1384469"/>
              <a:ext cx="129208" cy="24297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560461" y="1367455"/>
              <a:ext cx="45236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002060"/>
                  </a:solidFill>
                </a:rPr>
                <a:t>10%</a:t>
              </a:r>
              <a:endParaRPr lang="en-US" sz="1200" dirty="0">
                <a:solidFill>
                  <a:srgbClr val="002060"/>
                </a:solidFill>
              </a:endParaRPr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187985"/>
              </p:ext>
            </p:extLst>
          </p:nvPr>
        </p:nvGraphicFramePr>
        <p:xfrm>
          <a:off x="246928" y="5042414"/>
          <a:ext cx="8748045" cy="1264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6015"/>
                <a:gridCol w="2916015"/>
                <a:gridCol w="2916015"/>
              </a:tblGrid>
              <a:tr h="1194157">
                <a:tc>
                  <a:txBody>
                    <a:bodyPr/>
                    <a:lstStyle/>
                    <a:p>
                      <a:r>
                        <a:rPr lang="en-US" sz="1100" b="1" u="sng" dirty="0" smtClean="0"/>
                        <a:t>Project Update: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US" sz="1100" baseline="0" dirty="0" smtClean="0"/>
                        <a:t>The representatives from the CWG, CCWG, NTIA, Board, and staff met 08 March to discuss Bylaws drafting process and timeline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n-US" sz="1100" baseline="0" dirty="0" smtClean="0"/>
                        <a:t>Plan completion date for all projects changed to 15 August due to NTIA’s requirement </a:t>
                      </a:r>
                      <a:endParaRPr lang="en-US" sz="1100" b="0" u="none" dirty="0" smtClean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u="sng" dirty="0" smtClean="0"/>
                        <a:t>Upcoming Activities:</a:t>
                      </a:r>
                    </a:p>
                    <a:p>
                      <a:endParaRPr lang="en-US" sz="1100" b="0" u="none" dirty="0" smtClean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u="sng" dirty="0" smtClean="0"/>
                        <a:t>Open Items:</a:t>
                      </a:r>
                    </a:p>
                    <a:p>
                      <a:pPr marL="171450" indent="-171450">
                        <a:buSzPct val="80000"/>
                        <a:buFont typeface="Wingdings" panose="05000000000000000000" pitchFamily="2" charset="2"/>
                        <a:buChar char="§"/>
                      </a:pPr>
                      <a:r>
                        <a:rPr lang="en-US" sz="1100" b="0" u="none" baseline="0" dirty="0" smtClean="0"/>
                        <a:t>Final language of CCWG proposal</a:t>
                      </a:r>
                      <a:endParaRPr lang="en-US" sz="1100" b="0" u="non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7823301" y="332868"/>
            <a:ext cx="1085850" cy="244907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03/08/16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93550" y="99295"/>
            <a:ext cx="118013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Source Sans Pro"/>
                <a:cs typeface="Source Sans Pro"/>
              </a:rPr>
              <a:t>Status As Of Date: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633774" y="2459841"/>
            <a:ext cx="339924" cy="297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7645264" y="2469873"/>
            <a:ext cx="1110980" cy="276999"/>
            <a:chOff x="7823301" y="1367455"/>
            <a:chExt cx="1110980" cy="276999"/>
          </a:xfrm>
        </p:grpSpPr>
        <p:sp>
          <p:nvSpPr>
            <p:cNvPr id="15" name="Rectangle 14"/>
            <p:cNvSpPr/>
            <p:nvPr/>
          </p:nvSpPr>
          <p:spPr>
            <a:xfrm>
              <a:off x="7823301" y="1384469"/>
              <a:ext cx="737160" cy="242970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560461" y="1367455"/>
              <a:ext cx="3738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2060"/>
                  </a:solidFill>
                </a:rPr>
                <a:t>0</a:t>
              </a:r>
              <a:r>
                <a:rPr lang="en-US" sz="1200" dirty="0" smtClean="0">
                  <a:solidFill>
                    <a:srgbClr val="002060"/>
                  </a:solidFill>
                </a:rPr>
                <a:t>%</a:t>
              </a:r>
              <a:endParaRPr lang="en-US" sz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6622815" y="2040927"/>
            <a:ext cx="339924" cy="297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7645264" y="2050434"/>
            <a:ext cx="1110980" cy="276999"/>
            <a:chOff x="7823301" y="1367455"/>
            <a:chExt cx="1110980" cy="276999"/>
          </a:xfrm>
        </p:grpSpPr>
        <p:sp>
          <p:nvSpPr>
            <p:cNvPr id="19" name="Rectangle 18"/>
            <p:cNvSpPr/>
            <p:nvPr/>
          </p:nvSpPr>
          <p:spPr>
            <a:xfrm>
              <a:off x="7823301" y="1384469"/>
              <a:ext cx="737160" cy="242970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560461" y="1367455"/>
              <a:ext cx="3738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2060"/>
                  </a:solidFill>
                </a:rPr>
                <a:t>0</a:t>
              </a:r>
              <a:r>
                <a:rPr lang="en-US" sz="1200" dirty="0" smtClean="0">
                  <a:solidFill>
                    <a:srgbClr val="002060"/>
                  </a:solidFill>
                </a:rPr>
                <a:t>%</a:t>
              </a:r>
              <a:endParaRPr lang="en-US" sz="12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645264" y="1602084"/>
            <a:ext cx="1110980" cy="276999"/>
            <a:chOff x="7823301" y="1367455"/>
            <a:chExt cx="1110980" cy="276999"/>
          </a:xfrm>
        </p:grpSpPr>
        <p:sp>
          <p:nvSpPr>
            <p:cNvPr id="22" name="Rectangle 21"/>
            <p:cNvSpPr/>
            <p:nvPr/>
          </p:nvSpPr>
          <p:spPr>
            <a:xfrm>
              <a:off x="7823301" y="1384469"/>
              <a:ext cx="737160" cy="242970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560461" y="1367455"/>
              <a:ext cx="3738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2060"/>
                  </a:solidFill>
                </a:rPr>
                <a:t>0</a:t>
              </a:r>
              <a:r>
                <a:rPr lang="en-US" sz="1200" dirty="0" smtClean="0">
                  <a:solidFill>
                    <a:srgbClr val="002060"/>
                  </a:solidFill>
                </a:rPr>
                <a:t>%</a:t>
              </a:r>
              <a:endParaRPr lang="en-US" sz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6622815" y="1592626"/>
            <a:ext cx="339924" cy="2970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463932" y="4001669"/>
            <a:ext cx="8479159" cy="268571"/>
            <a:chOff x="474001" y="5293152"/>
            <a:chExt cx="8479159" cy="268571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944901" y="5293152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hevron 26"/>
            <p:cNvSpPr/>
            <p:nvPr/>
          </p:nvSpPr>
          <p:spPr>
            <a:xfrm>
              <a:off x="474001" y="5336789"/>
              <a:ext cx="8479159" cy="87640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544887" y="5293667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144873" y="5294182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744859" y="5294697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344845" y="5295212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944831" y="5295727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544817" y="5296242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144803" y="5296757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5744789" y="5297272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344775" y="5297787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944761" y="5298302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7544747" y="5298817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8144733" y="5299332"/>
              <a:ext cx="0" cy="1735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091674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NOV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684629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DEC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277584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JAN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870539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FEB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463494" y="5377057"/>
              <a:ext cx="41190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MAR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056449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APR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649404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MAY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242359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JUN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835314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JUL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428269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AUG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614179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OCT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207137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NOV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021224" y="5377057"/>
              <a:ext cx="32412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Source Sans Pro"/>
                  <a:cs typeface="Source Sans Pro"/>
                </a:rPr>
                <a:t>SEP</a:t>
              </a:r>
            </a:p>
          </p:txBody>
        </p:sp>
      </p:grpSp>
      <p:sp>
        <p:nvSpPr>
          <p:cNvPr id="53" name="Rectangle 52"/>
          <p:cNvSpPr/>
          <p:nvPr/>
        </p:nvSpPr>
        <p:spPr>
          <a:xfrm>
            <a:off x="246928" y="3042766"/>
            <a:ext cx="8746501" cy="1907932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286501" y="3033332"/>
            <a:ext cx="852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>
                <a:cs typeface="Source Sans Pro"/>
              </a:rPr>
              <a:t>Key Dates:</a:t>
            </a:r>
          </a:p>
        </p:txBody>
      </p:sp>
      <p:sp>
        <p:nvSpPr>
          <p:cNvPr id="55" name="Oval 54"/>
          <p:cNvSpPr/>
          <p:nvPr/>
        </p:nvSpPr>
        <p:spPr>
          <a:xfrm>
            <a:off x="4050947" y="4009929"/>
            <a:ext cx="172003" cy="159349"/>
          </a:xfrm>
          <a:prstGeom prst="ellipse">
            <a:avLst/>
          </a:prstGeom>
          <a:solidFill>
            <a:srgbClr val="EA90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/>
              <a:t>c</a:t>
            </a:r>
            <a:endParaRPr lang="en-US" i="1" dirty="0"/>
          </a:p>
        </p:txBody>
      </p:sp>
      <p:grpSp>
        <p:nvGrpSpPr>
          <p:cNvPr id="56" name="Group 55"/>
          <p:cNvGrpSpPr/>
          <p:nvPr/>
        </p:nvGrpSpPr>
        <p:grpSpPr>
          <a:xfrm>
            <a:off x="3784021" y="3160143"/>
            <a:ext cx="675718" cy="675717"/>
            <a:chOff x="569487" y="2043501"/>
            <a:chExt cx="1346792" cy="1346792"/>
          </a:xfrm>
        </p:grpSpPr>
        <p:sp>
          <p:nvSpPr>
            <p:cNvPr id="57" name="Teardrop 56"/>
            <p:cNvSpPr/>
            <p:nvPr/>
          </p:nvSpPr>
          <p:spPr>
            <a:xfrm rot="8100000">
              <a:off x="56948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latin typeface="Source Sans Pro"/>
                <a:cs typeface="Source Sans Pro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94800" y="2105625"/>
              <a:ext cx="1273357" cy="1165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Bylaws posted for public </a:t>
              </a:r>
              <a:r>
                <a:rPr lang="en-US" sz="800" dirty="0">
                  <a:solidFill>
                    <a:schemeClr val="bg1"/>
                  </a:solidFill>
                  <a:latin typeface="Source Sans Pro"/>
                  <a:cs typeface="Source Sans Pro"/>
                </a:rPr>
                <a:t>comments</a:t>
              </a:r>
            </a:p>
          </p:txBody>
        </p:sp>
      </p:grpSp>
      <p:sp>
        <p:nvSpPr>
          <p:cNvPr id="59" name="Oval 58"/>
          <p:cNvSpPr/>
          <p:nvPr/>
        </p:nvSpPr>
        <p:spPr>
          <a:xfrm>
            <a:off x="4980796" y="4013839"/>
            <a:ext cx="172003" cy="159349"/>
          </a:xfrm>
          <a:prstGeom prst="ellipse">
            <a:avLst/>
          </a:prstGeom>
          <a:solidFill>
            <a:srgbClr val="EA90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/>
              <a:t>a</a:t>
            </a:r>
            <a:endParaRPr lang="en-US" i="1" dirty="0"/>
          </a:p>
        </p:txBody>
      </p:sp>
      <p:grpSp>
        <p:nvGrpSpPr>
          <p:cNvPr id="60" name="Group 59"/>
          <p:cNvGrpSpPr/>
          <p:nvPr/>
        </p:nvGrpSpPr>
        <p:grpSpPr>
          <a:xfrm>
            <a:off x="4713868" y="3164053"/>
            <a:ext cx="675720" cy="675717"/>
            <a:chOff x="974507" y="2043501"/>
            <a:chExt cx="1346792" cy="1346792"/>
          </a:xfrm>
        </p:grpSpPr>
        <p:sp>
          <p:nvSpPr>
            <p:cNvPr id="61" name="Teardrop 60"/>
            <p:cNvSpPr/>
            <p:nvPr/>
          </p:nvSpPr>
          <p:spPr>
            <a:xfrm rot="8100000">
              <a:off x="974507" y="2043501"/>
              <a:ext cx="1346792" cy="1346792"/>
            </a:xfrm>
            <a:prstGeom prst="teardrop">
              <a:avLst>
                <a:gd name="adj" fmla="val 96125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>
                <a:latin typeface="Source Sans Pro"/>
                <a:cs typeface="Source Sans Pro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999824" y="2105625"/>
              <a:ext cx="1273353" cy="1165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schemeClr val="bg1"/>
                  </a:solidFill>
                  <a:latin typeface="Source Sans Pro"/>
                  <a:cs typeface="Source Sans Pro"/>
                </a:rPr>
                <a:t>ICANN Board adopts Bylaws</a:t>
              </a:r>
              <a:endParaRPr lang="en-US" sz="800" dirty="0">
                <a:solidFill>
                  <a:schemeClr val="bg1"/>
                </a:solidFill>
                <a:latin typeface="Source Sans Pro"/>
                <a:cs typeface="Source Sans Pro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380157" y="4685617"/>
            <a:ext cx="44839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Source Sans Pro"/>
                <a:cs typeface="Source Sans Pro"/>
              </a:rPr>
              <a:t>Key dates are based on assumption of proposals being delivered at ICANN55.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23182" y="6434940"/>
            <a:ext cx="2152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Source Sans Pro"/>
                <a:cs typeface="Source Sans Pro"/>
              </a:rPr>
              <a:t>DRAFT for Discussion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415950" y="6434940"/>
            <a:ext cx="2152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bg1"/>
                </a:solidFill>
                <a:latin typeface="Source Sans Pro"/>
                <a:cs typeface="Source Sans Pro"/>
              </a:rPr>
              <a:t>* All dates are estimates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2971526" y="6332980"/>
            <a:ext cx="3200949" cy="535232"/>
            <a:chOff x="2050741" y="6332980"/>
            <a:chExt cx="3200949" cy="535232"/>
          </a:xfrm>
        </p:grpSpPr>
        <p:sp>
          <p:nvSpPr>
            <p:cNvPr id="67" name="Rectangle 66"/>
            <p:cNvSpPr/>
            <p:nvPr/>
          </p:nvSpPr>
          <p:spPr>
            <a:xfrm>
              <a:off x="2050741" y="6332980"/>
              <a:ext cx="3200949" cy="5203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2094508" y="6438219"/>
              <a:ext cx="116212" cy="108012"/>
            </a:xfrm>
            <a:prstGeom prst="ellipse">
              <a:avLst/>
            </a:prstGeom>
            <a:solidFill>
              <a:srgbClr val="00CC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Isosceles Triangle 68"/>
            <p:cNvSpPr/>
            <p:nvPr/>
          </p:nvSpPr>
          <p:spPr>
            <a:xfrm>
              <a:off x="2089528" y="6599320"/>
              <a:ext cx="126174" cy="110822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676865" y="6618948"/>
              <a:ext cx="127135" cy="11110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229382" y="6402541"/>
              <a:ext cx="56137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ource Sans Pro"/>
                  <a:cs typeface="Source Sans Pro"/>
                </a:rPr>
                <a:t>On-track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215702" y="6592046"/>
              <a:ext cx="1112560" cy="276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en-US" sz="800" dirty="0" smtClean="0">
                  <a:latin typeface="Source Sans Pro"/>
                  <a:cs typeface="Source Sans Pro"/>
                </a:rPr>
                <a:t>Behind schedule, but recovery still possible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817236" y="6574455"/>
              <a:ext cx="109356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ource Sans Pro"/>
                  <a:cs typeface="Source Sans Pro"/>
                </a:rPr>
                <a:t>Target will be missed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676941" y="6403504"/>
              <a:ext cx="127135" cy="11110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809497" y="6359011"/>
              <a:ext cx="67358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Source Sans Pro"/>
                  <a:cs typeface="Source Sans Pro"/>
                </a:rPr>
                <a:t>Not started</a:t>
              </a:r>
            </a:p>
          </p:txBody>
        </p:sp>
      </p:grpSp>
      <p:sp>
        <p:nvSpPr>
          <p:cNvPr id="76" name="Oval 75"/>
          <p:cNvSpPr/>
          <p:nvPr/>
        </p:nvSpPr>
        <p:spPr>
          <a:xfrm>
            <a:off x="2913608" y="4198979"/>
            <a:ext cx="172003" cy="159349"/>
          </a:xfrm>
          <a:prstGeom prst="ellipse">
            <a:avLst/>
          </a:prstGeom>
          <a:solidFill>
            <a:srgbClr val="EA903A">
              <a:alpha val="30196"/>
            </a:srgbClr>
          </a:solidFill>
          <a:ln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/>
              <a:t>c</a:t>
            </a:r>
            <a:endParaRPr lang="en-US" i="1" dirty="0"/>
          </a:p>
        </p:txBody>
      </p:sp>
      <p:sp>
        <p:nvSpPr>
          <p:cNvPr id="77" name="Oval 76"/>
          <p:cNvSpPr/>
          <p:nvPr/>
        </p:nvSpPr>
        <p:spPr>
          <a:xfrm>
            <a:off x="4121880" y="4202889"/>
            <a:ext cx="172003" cy="159349"/>
          </a:xfrm>
          <a:prstGeom prst="ellipse">
            <a:avLst/>
          </a:prstGeom>
          <a:solidFill>
            <a:srgbClr val="EA903A">
              <a:alpha val="30196"/>
            </a:srgbClr>
          </a:solidFill>
          <a:ln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/>
              <a:t>a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5925727" y="2803807"/>
            <a:ext cx="30315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>
                <a:latin typeface="Source Sans Pro"/>
                <a:cs typeface="Source Sans Pro"/>
              </a:rPr>
              <a:t>* Assuming a 90-days NTIA inter-agency review period</a:t>
            </a:r>
          </a:p>
        </p:txBody>
      </p:sp>
    </p:spTree>
    <p:extLst>
      <p:ext uri="{BB962C8B-B14F-4D97-AF65-F5344CB8AC3E}">
        <p14:creationId xmlns:p14="http://schemas.microsoft.com/office/powerpoint/2010/main" val="595550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Implementation of </a:t>
            </a:r>
          </a:p>
          <a:p>
            <a:r>
              <a:rPr lang="en-US" dirty="0" smtClean="0"/>
              <a:t>CWG-Stewardship Proposal:</a:t>
            </a:r>
          </a:p>
          <a:p>
            <a:r>
              <a:rPr lang="en-US" sz="2800" dirty="0" smtClean="0"/>
              <a:t>What does the ccNSO need to do?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602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Post-Transition New Entities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598984"/>
              </p:ext>
            </p:extLst>
          </p:nvPr>
        </p:nvGraphicFramePr>
        <p:xfrm>
          <a:off x="319088" y="1089025"/>
          <a:ext cx="8505824" cy="49584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6456"/>
                <a:gridCol w="2812256"/>
                <a:gridCol w="2381250"/>
                <a:gridCol w="1185862"/>
              </a:tblGrid>
              <a:tr h="184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Entity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Description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Occurrence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Classification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 Standing Committee (CSC)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 monitor the performance of the </a:t>
                      </a:r>
                      <a:r>
                        <a:rPr lang="en-US" sz="1200" dirty="0" smtClean="0">
                          <a:effectLst/>
                        </a:rPr>
                        <a:t>PTI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On-Going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Standing Committee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Root Zone Evolution Review</a:t>
                      </a:r>
                      <a:r>
                        <a:rPr lang="en-US" sz="1200" baseline="0" dirty="0" smtClean="0"/>
                        <a:t> Committee (</a:t>
                      </a:r>
                      <a:r>
                        <a:rPr lang="en-US" sz="1200" dirty="0" smtClean="0"/>
                        <a:t>RZERC)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 advise the ICANN Board of the architectural and operational changes to the root zone environment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 needed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Standing Committee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6221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IANA Function Review Team (IFRT)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 review PTI’s SOW and PTI’s performance against ICANN-PTI contract and SOW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Periodic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(Within 2 years from the transition, then no more than every 5 years thereafter</a:t>
                      </a:r>
                      <a:r>
                        <a:rPr lang="en-US" sz="1200" dirty="0" smtClean="0">
                          <a:effectLst/>
                        </a:rPr>
                        <a:t>)</a:t>
                      </a:r>
                      <a:endParaRPr lang="en-US" sz="12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Cross Community Working Group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Special IANA Function Review Team (Special IFRT)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 review the issues identified by CSC (only ccNSO and GNSO can initiate Special IFR)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As needed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Cross Community Working Group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Separation</a:t>
                      </a:r>
                      <a:r>
                        <a:rPr lang="en-US" sz="1200" baseline="0" dirty="0" smtClean="0"/>
                        <a:t> Cross-Community Working Group (SCWG)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 review the issues raised by the Special IFR and make recommendation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As needed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Cross Community Working Group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[CSC Charter Review]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 review CSC Charter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 needed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(1 year after the first CSC meeting, then as requested thereafter)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Cross Community Working Group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[CSC Effectiveness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Review]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 review the effectiveness of CSC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Periodic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(2 years after the first CSC meeting, then every 3 years thereafter)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Cross Community Working Group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[CSC Service</a:t>
                      </a:r>
                      <a:r>
                        <a:rPr lang="en-US" sz="1200" baseline="0" dirty="0" smtClean="0"/>
                        <a:t> Level Target Review]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To review the requests of review or change to the service level targets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As needed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Cross Community Working Group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801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</a:t>
            </a:r>
            <a:r>
              <a:rPr lang="en-US" dirty="0"/>
              <a:t>W</a:t>
            </a:r>
            <a:r>
              <a:rPr lang="en-US" dirty="0" smtClean="0"/>
              <a:t>ork for Transition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85233" y="1607713"/>
            <a:ext cx="7173533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Source Sans Pro"/>
                <a:cs typeface="Source Sans Pro"/>
              </a:rPr>
              <a:t>Appointment of CSC members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Source Sans Pro"/>
                <a:cs typeface="Source Sans Pro"/>
              </a:rPr>
              <a:t>Approval of the whole composition of CSC</a:t>
            </a:r>
          </a:p>
          <a:p>
            <a:pPr marL="285750" indent="-28575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Source Sans Pro"/>
                <a:cs typeface="Source Sans Pro"/>
              </a:rPr>
              <a:t>Appointment of RZERC member</a:t>
            </a:r>
          </a:p>
        </p:txBody>
      </p:sp>
    </p:spTree>
    <p:extLst>
      <p:ext uri="{BB962C8B-B14F-4D97-AF65-F5344CB8AC3E}">
        <p14:creationId xmlns:p14="http://schemas.microsoft.com/office/powerpoint/2010/main" val="3101667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8375</TotalTime>
  <Words>2067</Words>
  <Application>Microsoft Office PowerPoint</Application>
  <PresentationFormat>On-screen Show (4:3)</PresentationFormat>
  <Paragraphs>458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MS Mincho</vt:lpstr>
      <vt:lpstr>Arial</vt:lpstr>
      <vt:lpstr>Calibri</vt:lpstr>
      <vt:lpstr>Source Sans Pro</vt:lpstr>
      <vt:lpstr>Times New Roman</vt:lpstr>
      <vt:lpstr>Wingdings</vt:lpstr>
      <vt:lpstr>Office Theme</vt:lpstr>
      <vt:lpstr>PowerPoint Presentation</vt:lpstr>
      <vt:lpstr>PowerPoint Presentation</vt:lpstr>
      <vt:lpstr>Post-Transition New Entities</vt:lpstr>
      <vt:lpstr>PowerPoint Presentation</vt:lpstr>
      <vt:lpstr>PowerPoint Presentation</vt:lpstr>
      <vt:lpstr>PowerPoint Presentation</vt:lpstr>
      <vt:lpstr>PowerPoint Presentation</vt:lpstr>
      <vt:lpstr>Post-Transition New Entities</vt:lpstr>
      <vt:lpstr>Required Work for Transition</vt:lpstr>
      <vt:lpstr>Timing of CSC Constitution</vt:lpstr>
      <vt:lpstr>Timing of RZERC Constitution</vt:lpstr>
      <vt:lpstr>Customer Standing Committee (CSC)</vt:lpstr>
      <vt:lpstr>Root Zone Evolution Review Committee (RZERC)</vt:lpstr>
      <vt:lpstr>IANA Function Review Team (IFRT)</vt:lpstr>
      <vt:lpstr>Special IANA Function Review Team (Special IFRT)</vt:lpstr>
      <vt:lpstr>Separation Cross Community Working Group (SCWG)</vt:lpstr>
      <vt:lpstr>[CSC Charter Review]</vt:lpstr>
      <vt:lpstr>[CSC Effectiveness Review]</vt:lpstr>
      <vt:lpstr>[CSC Service Level Target Review]</vt:lpstr>
      <vt:lpstr>ccTLD Community Work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</dc:creator>
  <cp:lastModifiedBy>Yuko Green</cp:lastModifiedBy>
  <cp:revision>375</cp:revision>
  <cp:lastPrinted>2015-04-13T15:10:57Z</cp:lastPrinted>
  <dcterms:created xsi:type="dcterms:W3CDTF">2015-01-07T16:11:05Z</dcterms:created>
  <dcterms:modified xsi:type="dcterms:W3CDTF">2016-03-09T17:34:29Z</dcterms:modified>
</cp:coreProperties>
</file>